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330" r:id="rId2"/>
    <p:sldId id="331" r:id="rId3"/>
    <p:sldId id="332" r:id="rId4"/>
    <p:sldId id="333" r:id="rId5"/>
    <p:sldId id="336" r:id="rId6"/>
    <p:sldId id="337" r:id="rId7"/>
    <p:sldId id="334" r:id="rId8"/>
    <p:sldId id="335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8" r:id="rId28"/>
    <p:sldId id="289" r:id="rId29"/>
    <p:sldId id="290" r:id="rId30"/>
    <p:sldId id="291" r:id="rId31"/>
    <p:sldId id="295" r:id="rId32"/>
    <p:sldId id="299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2" r:id="rId54"/>
    <p:sldId id="323" r:id="rId55"/>
    <p:sldId id="324" r:id="rId56"/>
    <p:sldId id="325" r:id="rId57"/>
    <p:sldId id="326" r:id="rId58"/>
    <p:sldId id="328" r:id="rId59"/>
    <p:sldId id="329" r:id="rId60"/>
    <p:sldId id="327" r:id="rId61"/>
    <p:sldId id="346" r:id="rId62"/>
    <p:sldId id="260" r:id="rId63"/>
    <p:sldId id="261" r:id="rId64"/>
    <p:sldId id="349" r:id="rId65"/>
    <p:sldId id="350" r:id="rId66"/>
    <p:sldId id="262" r:id="rId67"/>
    <p:sldId id="264" r:id="rId68"/>
    <p:sldId id="265" r:id="rId69"/>
    <p:sldId id="266" r:id="rId70"/>
    <p:sldId id="267" r:id="rId71"/>
    <p:sldId id="269" r:id="rId72"/>
    <p:sldId id="270" r:id="rId73"/>
    <p:sldId id="272" r:id="rId74"/>
    <p:sldId id="271" r:id="rId75"/>
    <p:sldId id="347" r:id="rId76"/>
    <p:sldId id="351" r:id="rId77"/>
    <p:sldId id="300" r:id="rId78"/>
    <p:sldId id="292" r:id="rId79"/>
    <p:sldId id="293" r:id="rId80"/>
    <p:sldId id="294" r:id="rId81"/>
    <p:sldId id="296" r:id="rId82"/>
    <p:sldId id="297" r:id="rId83"/>
    <p:sldId id="352" r:id="rId8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F354C37-D8A1-4E7A-AE7B-1F5C466164E1}">
          <p14:sldIdLst/>
        </p14:section>
        <p14:section name="Portada" id="{A22F3AA2-15DC-4AC8-B26B-373A68F3FCF9}">
          <p14:sldIdLst>
            <p14:sldId id="330"/>
          </p14:sldIdLst>
        </p14:section>
        <p14:section name="Historial" id="{D997A02A-A7E4-4759-BF5D-A8B29E272069}">
          <p14:sldIdLst>
            <p14:sldId id="331"/>
            <p14:sldId id="332"/>
            <p14:sldId id="333"/>
            <p14:sldId id="336"/>
            <p14:sldId id="337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ProyectoDocente" id="{CBA95B76-9E32-46BA-B726-43F9D0418D9E}">
          <p14:sldIdLst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95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8"/>
            <p14:sldId id="329"/>
            <p14:sldId id="327"/>
          </p14:sldIdLst>
        </p14:section>
        <p14:section name="ProyectoInvestigacion" id="{633E6690-160B-4322-ADC0-A91F6411243B}">
          <p14:sldIdLst>
            <p14:sldId id="346"/>
            <p14:sldId id="260"/>
            <p14:sldId id="261"/>
            <p14:sldId id="349"/>
            <p14:sldId id="350"/>
            <p14:sldId id="262"/>
            <p14:sldId id="264"/>
            <p14:sldId id="265"/>
            <p14:sldId id="266"/>
            <p14:sldId id="267"/>
            <p14:sldId id="269"/>
            <p14:sldId id="270"/>
            <p14:sldId id="272"/>
            <p14:sldId id="271"/>
            <p14:sldId id="347"/>
            <p14:sldId id="351"/>
            <p14:sldId id="300"/>
            <p14:sldId id="292"/>
            <p14:sldId id="293"/>
            <p14:sldId id="294"/>
            <p14:sldId id="296"/>
            <p14:sldId id="297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0" d="100"/>
          <a:sy n="80" d="100"/>
        </p:scale>
        <p:origin x="72" y="62"/>
      </p:cViewPr>
      <p:guideLst/>
    </p:cSldViewPr>
  </p:slideViewPr>
  <p:outlineViewPr>
    <p:cViewPr>
      <p:scale>
        <a:sx n="33" d="100"/>
        <a:sy n="33" d="100"/>
      </p:scale>
      <p:origin x="0" y="-5813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Presentación Primera prueba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9BDAB-DF68-48C3-8CEE-1DB627D057D3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Jose Emilio Labra Gayo</a:t>
            </a:r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172C8-F826-4833-ABAB-F7D8FA054A7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8367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r>
              <a:rPr lang="en-GB" smtClean="0"/>
              <a:t>Presentación Primera prueba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F2469CF-3979-4C38-BB02-ECBE20EF62B8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r>
              <a:rPr lang="en-GB" smtClean="0"/>
              <a:t>Jose Emilio Labra Gayo</a:t>
            </a:r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EFCA20-4E28-4EE4-AE3B-73304A318B7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924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8E16E-089C-4AB9-8777-08C5578890E8}" type="slidenum">
              <a:rPr lang="en-GB" smtClean="0"/>
              <a:t>25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Jose Emilio Labra Gayo</a:t>
            </a:r>
            <a:endParaRPr lang="en-GB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GB" smtClean="0"/>
              <a:t>Presentación Primera prueba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0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4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40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77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37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31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3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91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85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1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86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69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4DDEF-0C1B-41C5-A7D5-E9EF18779461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33F7-F0CC-4AB0-8512-FCA84B21156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e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2.jpeg"/><Relationship Id="rId18" Type="http://schemas.openxmlformats.org/officeDocument/2006/relationships/image" Target="../media/image61.jpg"/><Relationship Id="rId3" Type="http://schemas.openxmlformats.org/officeDocument/2006/relationships/image" Target="../media/image58.jpg"/><Relationship Id="rId7" Type="http://schemas.openxmlformats.org/officeDocument/2006/relationships/image" Target="../media/image62.jpeg"/><Relationship Id="rId12" Type="http://schemas.openxmlformats.org/officeDocument/2006/relationships/image" Target="../media/image81.jpg"/><Relationship Id="rId17" Type="http://schemas.openxmlformats.org/officeDocument/2006/relationships/image" Target="../media/image83.jpeg"/><Relationship Id="rId2" Type="http://schemas.openxmlformats.org/officeDocument/2006/relationships/image" Target="../media/image77.jpg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60.jpeg"/><Relationship Id="rId5" Type="http://schemas.openxmlformats.org/officeDocument/2006/relationships/image" Target="../media/image65.jpg"/><Relationship Id="rId15" Type="http://schemas.openxmlformats.org/officeDocument/2006/relationships/image" Target="../media/image64.jpg"/><Relationship Id="rId10" Type="http://schemas.openxmlformats.org/officeDocument/2006/relationships/image" Target="../media/image59.jpg"/><Relationship Id="rId4" Type="http://schemas.openxmlformats.org/officeDocument/2006/relationships/image" Target="../media/image54.jpeg"/><Relationship Id="rId9" Type="http://schemas.openxmlformats.org/officeDocument/2006/relationships/image" Target="../media/image80.jpeg"/><Relationship Id="rId14" Type="http://schemas.openxmlformats.org/officeDocument/2006/relationships/image" Target="../media/image6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86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png"/><Relationship Id="rId10" Type="http://schemas.openxmlformats.org/officeDocument/2006/relationships/image" Target="../media/image94.jpg"/><Relationship Id="rId4" Type="http://schemas.openxmlformats.org/officeDocument/2006/relationships/image" Target="../media/image88.png"/><Relationship Id="rId9" Type="http://schemas.openxmlformats.org/officeDocument/2006/relationships/image" Target="../media/image93.jpg"/><Relationship Id="rId1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48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70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585216"/>
            <a:ext cx="11539728" cy="3369691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>
            <a:normAutofit/>
          </a:bodyPr>
          <a:lstStyle/>
          <a:p>
            <a:r>
              <a:rPr lang="es-ES" sz="4800" dirty="0" smtClean="0"/>
              <a:t>Primera prueba</a:t>
            </a:r>
            <a:br>
              <a:rPr lang="es-ES" sz="4800" dirty="0" smtClean="0"/>
            </a:br>
            <a:r>
              <a:rPr lang="es-ES" sz="4800" dirty="0" smtClean="0"/>
              <a:t>Historial académico, docente e investigador</a:t>
            </a:r>
            <a:br>
              <a:rPr lang="es-ES" sz="4800" dirty="0" smtClean="0"/>
            </a:br>
            <a:r>
              <a:rPr lang="es-ES" sz="4800" dirty="0" smtClean="0"/>
              <a:t>Proyecto docente</a:t>
            </a:r>
            <a:br>
              <a:rPr lang="es-ES" sz="4800" dirty="0" smtClean="0"/>
            </a:br>
            <a:r>
              <a:rPr lang="es-ES" sz="4800" dirty="0" smtClean="0"/>
              <a:t>Proyecto investigador</a:t>
            </a:r>
            <a:endParaRPr lang="en-GB" sz="48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1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1308714" y="2728517"/>
                <a:ext cx="852388" cy="226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14" y="2728517"/>
                <a:ext cx="852388" cy="22638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6194" y="365125"/>
            <a:ext cx="10837606" cy="1325563"/>
          </a:xfrm>
        </p:spPr>
        <p:txBody>
          <a:bodyPr/>
          <a:lstStyle/>
          <a:p>
            <a:r>
              <a:rPr lang="es-ES" dirty="0" smtClean="0"/>
              <a:t>Docencia: 1er y 2º ciclo, grados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6194" y="1563833"/>
            <a:ext cx="10515600" cy="78484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Resumen asignaturas impartidas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1691146" y="2074842"/>
          <a:ext cx="10378933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3242">
                  <a:extLst>
                    <a:ext uri="{9D8B030D-6E8A-4147-A177-3AD203B41FA5}">
                      <a16:colId xmlns:a16="http://schemas.microsoft.com/office/drawing/2014/main" val="339494776"/>
                    </a:ext>
                  </a:extLst>
                </a:gridCol>
                <a:gridCol w="772589">
                  <a:extLst>
                    <a:ext uri="{9D8B030D-6E8A-4147-A177-3AD203B41FA5}">
                      <a16:colId xmlns:a16="http://schemas.microsoft.com/office/drawing/2014/main" val="3487575814"/>
                    </a:ext>
                  </a:extLst>
                </a:gridCol>
                <a:gridCol w="3238888">
                  <a:extLst>
                    <a:ext uri="{9D8B030D-6E8A-4147-A177-3AD203B41FA5}">
                      <a16:colId xmlns:a16="http://schemas.microsoft.com/office/drawing/2014/main" val="989363231"/>
                    </a:ext>
                  </a:extLst>
                </a:gridCol>
                <a:gridCol w="1094122">
                  <a:extLst>
                    <a:ext uri="{9D8B030D-6E8A-4147-A177-3AD203B41FA5}">
                      <a16:colId xmlns:a16="http://schemas.microsoft.com/office/drawing/2014/main" val="1956347114"/>
                    </a:ext>
                  </a:extLst>
                </a:gridCol>
                <a:gridCol w="1250424">
                  <a:extLst>
                    <a:ext uri="{9D8B030D-6E8A-4147-A177-3AD203B41FA5}">
                      <a16:colId xmlns:a16="http://schemas.microsoft.com/office/drawing/2014/main" val="2947998822"/>
                    </a:ext>
                  </a:extLst>
                </a:gridCol>
                <a:gridCol w="859668">
                  <a:extLst>
                    <a:ext uri="{9D8B030D-6E8A-4147-A177-3AD203B41FA5}">
                      <a16:colId xmlns:a16="http://schemas.microsoft.com/office/drawing/2014/main" val="1553257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Asignatura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Curso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Titulación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Desde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Hasta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Nº </a:t>
                      </a:r>
                    </a:p>
                    <a:p>
                      <a:r>
                        <a:rPr lang="es-ES" dirty="0" smtClean="0"/>
                        <a:t>cursos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3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Arquitectura del Software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3º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Grado Ingeniería Informática del Software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2012-13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Actualidad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57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Lógica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1º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Ingeniero</a:t>
                      </a:r>
                      <a:r>
                        <a:rPr lang="es-ES" baseline="0" dirty="0" smtClean="0"/>
                        <a:t> técnico Informática Gestión/Sistemas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1992-93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2007-08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6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Programación</a:t>
                      </a:r>
                      <a:r>
                        <a:rPr lang="es-ES" baseline="0" dirty="0" smtClean="0"/>
                        <a:t> lógica y funcional</a:t>
                      </a:r>
                    </a:p>
                    <a:p>
                      <a:r>
                        <a:rPr lang="es-ES" baseline="0" dirty="0" smtClean="0"/>
                        <a:t>(</a:t>
                      </a:r>
                      <a:r>
                        <a:rPr lang="es-ES" baseline="0" dirty="0" err="1" smtClean="0"/>
                        <a:t>Prog</a:t>
                      </a:r>
                      <a:r>
                        <a:rPr lang="es-ES" baseline="0" dirty="0" smtClean="0"/>
                        <a:t>. declarativa)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aseline="0" dirty="0" err="1" smtClean="0"/>
                        <a:t>Opt</a:t>
                      </a:r>
                      <a:r>
                        <a:rPr lang="es-ES" baseline="0" dirty="0" smtClean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Ingeniero</a:t>
                      </a:r>
                      <a:r>
                        <a:rPr lang="es-ES" baseline="0" dirty="0" smtClean="0"/>
                        <a:t> técnico Informática Gestión/Sistemas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1994-95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2007-08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0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Procesadores de lenguaje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4º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Ingeniero en Informática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1996-97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2004-05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Inform.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Comunic</a:t>
                      </a:r>
                      <a:r>
                        <a:rPr lang="es-ES" baseline="0" dirty="0" smtClean="0"/>
                        <a:t>. </a:t>
                      </a:r>
                    </a:p>
                    <a:p>
                      <a:r>
                        <a:rPr lang="es-ES" baseline="0" dirty="0" smtClean="0"/>
                        <a:t>Historia del Arte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Opt</a:t>
                      </a:r>
                      <a:r>
                        <a:rPr lang="es-ES" dirty="0" smtClean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Grado en Historia del Arte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2011-12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2019-20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77299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68862" y="3351046"/>
            <a:ext cx="145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Coordinador/</a:t>
            </a:r>
          </a:p>
          <a:p>
            <a:r>
              <a:rPr lang="es-ES" dirty="0" smtClean="0"/>
              <a:t>responsable</a:t>
            </a:r>
            <a:endParaRPr lang="en-GB" dirty="0"/>
          </a:p>
        </p:txBody>
      </p:sp>
      <p:sp>
        <p:nvSpPr>
          <p:cNvPr id="8" name="CuadroTexto 7"/>
          <p:cNvSpPr txBox="1"/>
          <p:nvPr/>
        </p:nvSpPr>
        <p:spPr>
          <a:xfrm>
            <a:off x="1686140" y="5704674"/>
            <a:ext cx="99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Otras asignaturas: </a:t>
            </a:r>
            <a:r>
              <a:rPr lang="es-ES" dirty="0" err="1" smtClean="0"/>
              <a:t>Computabilidad</a:t>
            </a:r>
            <a:r>
              <a:rPr lang="es-ES" dirty="0" smtClean="0"/>
              <a:t>, Metodología de la programación, Fundamentos de Informática </a:t>
            </a:r>
            <a:endParaRPr lang="en-GB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9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1325563"/>
          </a:xfrm>
        </p:spPr>
        <p:txBody>
          <a:bodyPr/>
          <a:lstStyle/>
          <a:p>
            <a:r>
              <a:rPr lang="es-ES" dirty="0" smtClean="0"/>
              <a:t>Docencia: tercer ciclo y máster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304800" y="1416368"/>
          <a:ext cx="1126235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70">
                  <a:extLst>
                    <a:ext uri="{9D8B030D-6E8A-4147-A177-3AD203B41FA5}">
                      <a16:colId xmlns:a16="http://schemas.microsoft.com/office/drawing/2014/main" val="339494776"/>
                    </a:ext>
                  </a:extLst>
                </a:gridCol>
                <a:gridCol w="4709758">
                  <a:extLst>
                    <a:ext uri="{9D8B030D-6E8A-4147-A177-3AD203B41FA5}">
                      <a16:colId xmlns:a16="http://schemas.microsoft.com/office/drawing/2014/main" val="989363231"/>
                    </a:ext>
                  </a:extLst>
                </a:gridCol>
                <a:gridCol w="1057831">
                  <a:extLst>
                    <a:ext uri="{9D8B030D-6E8A-4147-A177-3AD203B41FA5}">
                      <a16:colId xmlns:a16="http://schemas.microsoft.com/office/drawing/2014/main" val="1956347114"/>
                    </a:ext>
                  </a:extLst>
                </a:gridCol>
                <a:gridCol w="1401845">
                  <a:extLst>
                    <a:ext uri="{9D8B030D-6E8A-4147-A177-3AD203B41FA5}">
                      <a16:colId xmlns:a16="http://schemas.microsoft.com/office/drawing/2014/main" val="2947998822"/>
                    </a:ext>
                  </a:extLst>
                </a:gridCol>
                <a:gridCol w="1006755">
                  <a:extLst>
                    <a:ext uri="{9D8B030D-6E8A-4147-A177-3AD203B41FA5}">
                      <a16:colId xmlns:a16="http://schemas.microsoft.com/office/drawing/2014/main" val="1553257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Asignatura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Titulación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Desde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Hasta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Nº </a:t>
                      </a:r>
                    </a:p>
                    <a:p>
                      <a:r>
                        <a:rPr lang="es-ES" dirty="0" smtClean="0"/>
                        <a:t>cursos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3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Web Semántica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Máster en Ingeniería Web</a:t>
                      </a:r>
                    </a:p>
                    <a:p>
                      <a:r>
                        <a:rPr lang="es-ES" dirty="0" smtClean="0"/>
                        <a:t>Universidad de Oviedo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2006-07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Actualidad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57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Nuevos Avances en Web Semántica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Máster en Ingeniería</a:t>
                      </a:r>
                      <a:r>
                        <a:rPr lang="es-ES" baseline="0" dirty="0" smtClean="0"/>
                        <a:t> Web</a:t>
                      </a:r>
                    </a:p>
                    <a:p>
                      <a:r>
                        <a:rPr lang="es-ES" baseline="0" dirty="0" smtClean="0"/>
                        <a:t>Universidad de Oviedo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2006-07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Actualidad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6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Sistemas y Aplicaciones Web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Magister en Tecnologías de la Información</a:t>
                      </a:r>
                    </a:p>
                    <a:p>
                      <a:r>
                        <a:rPr lang="es-ES" dirty="0" smtClean="0"/>
                        <a:t>Universidad Técnica</a:t>
                      </a:r>
                      <a:r>
                        <a:rPr lang="es-ES" baseline="0" dirty="0" smtClean="0"/>
                        <a:t> Federico Santa María, Chile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2005-06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Actualidad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7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Web Semántica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Curso doctorado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Dpto. Informática, Univ. Oviedo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2006-07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2010-11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0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Lenguajes y</a:t>
                      </a:r>
                      <a:r>
                        <a:rPr lang="es-ES" baseline="0" dirty="0" smtClean="0"/>
                        <a:t> estándares Web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Máster en Ingeniería Web</a:t>
                      </a:r>
                    </a:p>
                    <a:p>
                      <a:r>
                        <a:rPr lang="es-ES" dirty="0" smtClean="0"/>
                        <a:t>Universidad de Oviedo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2006-07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2011-12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Programación Orientada a Objetos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Máster en Ingeniería Web</a:t>
                      </a:r>
                    </a:p>
                    <a:p>
                      <a:r>
                        <a:rPr lang="es-ES" dirty="0" smtClean="0"/>
                        <a:t>Universidad de Oviedo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2014-15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2018-19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7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Web Semántica, estado del arte e  innovaciones futuras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Doctorado</a:t>
                      </a:r>
                      <a:r>
                        <a:rPr lang="es-ES" baseline="0" dirty="0" smtClean="0"/>
                        <a:t> en Ingeniería del Software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 dirty="0" smtClean="0"/>
                        <a:t>Univ. Pontificia de Salamanca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2005-06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2007-08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09756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Trabajos dirigidos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4 tesis doctorales </a:t>
            </a:r>
            <a:r>
              <a:rPr lang="es-ES" dirty="0" smtClean="0"/>
              <a:t>dirigidas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29 trabajos fin de máster, Máster Ingeniería Web</a:t>
            </a:r>
          </a:p>
          <a:p>
            <a:pPr marL="0" indent="0">
              <a:buNone/>
            </a:pPr>
            <a:r>
              <a:rPr lang="es-ES" dirty="0" smtClean="0"/>
              <a:t>17 </a:t>
            </a:r>
            <a:r>
              <a:rPr lang="es-ES" dirty="0" smtClean="0"/>
              <a:t>trabajos fin de grado, Grado Ingeniería Informática del Software</a:t>
            </a:r>
          </a:p>
          <a:p>
            <a:pPr marL="0" indent="0">
              <a:buNone/>
            </a:pPr>
            <a:r>
              <a:rPr lang="es-ES" dirty="0" smtClean="0"/>
              <a:t>7 trabajos de investigación (doctorado)</a:t>
            </a:r>
          </a:p>
          <a:p>
            <a:pPr marL="0" indent="0">
              <a:buNone/>
            </a:pPr>
            <a:r>
              <a:rPr lang="es-ES" dirty="0" smtClean="0"/>
              <a:t>18 proyectos fin de carrera, Ingeniero en Informática</a:t>
            </a:r>
          </a:p>
          <a:p>
            <a:pPr marL="0" indent="0">
              <a:buNone/>
            </a:pPr>
            <a:r>
              <a:rPr lang="es-ES" dirty="0" smtClean="0"/>
              <a:t>59 proyectos fin de carrera, Ing. </a:t>
            </a:r>
            <a:r>
              <a:rPr lang="es-ES" dirty="0" err="1" smtClean="0"/>
              <a:t>Téc</a:t>
            </a:r>
            <a:r>
              <a:rPr lang="es-ES" dirty="0" smtClean="0"/>
              <a:t>. Informática Sistemas</a:t>
            </a:r>
          </a:p>
          <a:p>
            <a:pPr marL="0" indent="0">
              <a:buNone/>
            </a:pPr>
            <a:r>
              <a:rPr lang="es-ES" dirty="0" smtClean="0"/>
              <a:t>26 proyectos fin de carrera, Ing. </a:t>
            </a:r>
            <a:r>
              <a:rPr lang="es-ES" dirty="0" err="1" smtClean="0"/>
              <a:t>Téc</a:t>
            </a:r>
            <a:r>
              <a:rPr lang="es-ES" dirty="0" smtClean="0"/>
              <a:t>. Informática Gestión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3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885064"/>
            <a:ext cx="1009051" cy="138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28" y="1867069"/>
            <a:ext cx="1015843" cy="148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Otros méritos docentes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8070" y="19647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14 publicaciones en congresos de innovación docente</a:t>
            </a:r>
          </a:p>
          <a:p>
            <a:pPr marL="0" indent="0">
              <a:buNone/>
            </a:pPr>
            <a:r>
              <a:rPr lang="es-ES" dirty="0" smtClean="0"/>
              <a:t>6 proyectos de innovación docente</a:t>
            </a:r>
          </a:p>
          <a:p>
            <a:pPr marL="0" indent="0">
              <a:buNone/>
            </a:pPr>
            <a:r>
              <a:rPr lang="es-ES" dirty="0" smtClean="0"/>
              <a:t>9 publicaciones docentes </a:t>
            </a:r>
          </a:p>
          <a:p>
            <a:pPr marL="0" indent="0">
              <a:buNone/>
            </a:pPr>
            <a:r>
              <a:rPr lang="es-ES" dirty="0" smtClean="0"/>
              <a:t>9 estancias en centros extranjeros</a:t>
            </a:r>
          </a:p>
          <a:p>
            <a:pPr marL="0" indent="0">
              <a:buNone/>
            </a:pPr>
            <a:r>
              <a:rPr lang="es-ES" dirty="0"/>
              <a:t>Acreditación para impartir docencia en inglés (2013)</a:t>
            </a:r>
          </a:p>
          <a:p>
            <a:pPr marL="457200" lvl="1" indent="0">
              <a:buNone/>
            </a:pPr>
            <a:r>
              <a:rPr lang="es-ES" dirty="0"/>
              <a:t>La asignatura arquitectura del software se imparte en </a:t>
            </a:r>
            <a:r>
              <a:rPr lang="es-ES" dirty="0" smtClean="0"/>
              <a:t>inglés/español</a:t>
            </a:r>
          </a:p>
          <a:p>
            <a:pPr marL="457200" lvl="1" indent="0">
              <a:buNone/>
            </a:pP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479" y="1740853"/>
            <a:ext cx="1139430" cy="1627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2699448"/>
            <a:ext cx="1132638" cy="164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15" y="3579726"/>
            <a:ext cx="1129471" cy="15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365125"/>
            <a:ext cx="10850880" cy="1325563"/>
          </a:xfrm>
        </p:spPr>
        <p:txBody>
          <a:bodyPr/>
          <a:lstStyle/>
          <a:p>
            <a:r>
              <a:rPr lang="es-ES" dirty="0" smtClean="0"/>
              <a:t>Gestión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2920" y="19605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Cargos unipersonales</a:t>
            </a:r>
          </a:p>
          <a:p>
            <a:pPr marL="457200" lvl="1" indent="0">
              <a:buNone/>
            </a:pPr>
            <a:r>
              <a:rPr lang="es-ES" b="1" dirty="0" smtClean="0"/>
              <a:t>Director</a:t>
            </a:r>
            <a:r>
              <a:rPr lang="es-ES" dirty="0" smtClean="0"/>
              <a:t> </a:t>
            </a:r>
            <a:r>
              <a:rPr lang="es-ES" dirty="0"/>
              <a:t>de la Escuela de Ingeniería Informática </a:t>
            </a:r>
            <a:r>
              <a:rPr lang="es-ES" dirty="0" smtClean="0"/>
              <a:t>2004 a 2012 </a:t>
            </a:r>
            <a:r>
              <a:rPr lang="es-ES" dirty="0"/>
              <a:t>(8 años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b="1" dirty="0"/>
              <a:t>Secretario</a:t>
            </a:r>
            <a:r>
              <a:rPr lang="es-ES" dirty="0"/>
              <a:t> y Jefe de Estudios de dicha Escuela </a:t>
            </a:r>
            <a:r>
              <a:rPr lang="es-ES" dirty="0" smtClean="0"/>
              <a:t>1996 a 2000 (4 años)</a:t>
            </a:r>
          </a:p>
          <a:p>
            <a:pPr marL="457200" lvl="1" indent="0">
              <a:buNone/>
            </a:pPr>
            <a:r>
              <a:rPr lang="es-ES" b="1" dirty="0" smtClean="0"/>
              <a:t>Director Cátedra </a:t>
            </a:r>
            <a:r>
              <a:rPr lang="es-ES" dirty="0" smtClean="0"/>
              <a:t>DXC Technologies, 2018 a actualidad</a:t>
            </a:r>
          </a:p>
          <a:p>
            <a:pPr marL="0" indent="0">
              <a:buNone/>
            </a:pPr>
            <a:r>
              <a:rPr lang="es-ES" dirty="0" smtClean="0"/>
              <a:t>Principales Órganos colegiados</a:t>
            </a:r>
          </a:p>
          <a:p>
            <a:pPr marL="457200" lvl="1" indent="0">
              <a:buNone/>
            </a:pPr>
            <a:r>
              <a:rPr lang="es-ES" dirty="0" smtClean="0"/>
              <a:t>2002-2008, 2017 - actualidad. Miembro Claustro, Univ. de Oviedo</a:t>
            </a:r>
          </a:p>
          <a:p>
            <a:pPr marL="457200" lvl="1" indent="0">
              <a:buNone/>
            </a:pPr>
            <a:r>
              <a:rPr lang="es-ES" dirty="0" smtClean="0"/>
              <a:t>2008-2012. Miembro Consejo de Gobierno, Univ. de Oviedo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4552696"/>
            <a:ext cx="3045520" cy="2029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gestión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Otras actividades de gestión/revisión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Evaluador proyectos europeos (4 ocasiones)</a:t>
            </a:r>
          </a:p>
          <a:p>
            <a:pPr marL="0" indent="0">
              <a:buNone/>
            </a:pPr>
            <a:r>
              <a:rPr lang="es-ES" dirty="0" smtClean="0"/>
              <a:t>21 revisiones de revistas según </a:t>
            </a:r>
            <a:r>
              <a:rPr lang="es-ES" dirty="0" err="1" smtClean="0"/>
              <a:t>Publons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Miembro de comité científico de 60 congresos</a:t>
            </a:r>
          </a:p>
          <a:p>
            <a:pPr marL="0" indent="0">
              <a:buNone/>
            </a:pPr>
            <a:r>
              <a:rPr lang="es-ES" dirty="0" smtClean="0"/>
              <a:t>Miembro comité organizador de 4 congresos</a:t>
            </a:r>
          </a:p>
          <a:p>
            <a:pPr marL="0" indent="0">
              <a:buNone/>
            </a:pPr>
            <a:r>
              <a:rPr lang="es-ES" dirty="0" smtClean="0"/>
              <a:t>Coordinador programas Erasmus e intercambio</a:t>
            </a:r>
          </a:p>
          <a:p>
            <a:pPr marL="457200" lvl="1" indent="0">
              <a:buNone/>
            </a:pPr>
            <a:r>
              <a:rPr lang="es-ES" dirty="0" err="1" smtClean="0"/>
              <a:t>University</a:t>
            </a:r>
            <a:r>
              <a:rPr lang="es-ES" dirty="0" smtClean="0"/>
              <a:t> of Malta</a:t>
            </a:r>
          </a:p>
          <a:p>
            <a:pPr marL="457200" lvl="1" indent="0">
              <a:buNone/>
            </a:pPr>
            <a:r>
              <a:rPr lang="es-ES" dirty="0" err="1" smtClean="0"/>
              <a:t>Canisius</a:t>
            </a:r>
            <a:r>
              <a:rPr lang="es-ES" dirty="0" smtClean="0"/>
              <a:t> </a:t>
            </a:r>
            <a:r>
              <a:rPr lang="es-ES" dirty="0" err="1" smtClean="0"/>
              <a:t>College</a:t>
            </a:r>
            <a:r>
              <a:rPr lang="es-ES" dirty="0" smtClean="0"/>
              <a:t>, Búfalo, Nueva York</a:t>
            </a:r>
          </a:p>
          <a:p>
            <a:pPr marL="457200" lvl="1" indent="0">
              <a:buNone/>
            </a:pPr>
            <a:r>
              <a:rPr lang="en-GB" dirty="0" err="1"/>
              <a:t>Kungliga</a:t>
            </a:r>
            <a:r>
              <a:rPr lang="en-GB" dirty="0"/>
              <a:t> </a:t>
            </a:r>
            <a:r>
              <a:rPr lang="en-GB" dirty="0" err="1"/>
              <a:t>Tekniska</a:t>
            </a:r>
            <a:r>
              <a:rPr lang="en-GB" dirty="0"/>
              <a:t> </a:t>
            </a:r>
            <a:r>
              <a:rPr lang="en-GB" dirty="0" err="1" smtClean="0"/>
              <a:t>Högskolan</a:t>
            </a:r>
            <a:r>
              <a:rPr lang="en-GB" dirty="0" smtClean="0"/>
              <a:t>, </a:t>
            </a:r>
            <a:r>
              <a:rPr lang="en-GB" dirty="0" err="1" smtClean="0"/>
              <a:t>Suecia</a:t>
            </a:r>
            <a:endParaRPr lang="en-GB" dirty="0" smtClean="0"/>
          </a:p>
          <a:p>
            <a:pPr marL="457200" lvl="1" indent="0">
              <a:buNone/>
            </a:pPr>
            <a:r>
              <a:rPr lang="es-ES" dirty="0" err="1" smtClean="0"/>
              <a:t>Universidade</a:t>
            </a:r>
            <a:r>
              <a:rPr lang="es-ES" dirty="0" smtClean="0"/>
              <a:t> do </a:t>
            </a:r>
            <a:r>
              <a:rPr lang="es-ES" dirty="0" err="1" smtClean="0"/>
              <a:t>Minho</a:t>
            </a:r>
            <a:endParaRPr lang="es-ES" dirty="0" smtClean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gestión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9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65" y="3790950"/>
            <a:ext cx="770787" cy="7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96" y="5841135"/>
            <a:ext cx="1064760" cy="691403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13" y="5239842"/>
            <a:ext cx="960035" cy="394393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62" y="5508627"/>
            <a:ext cx="794367" cy="2293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93973" y="240488"/>
            <a:ext cx="4875521" cy="869315"/>
          </a:xfrm>
        </p:spPr>
        <p:txBody>
          <a:bodyPr/>
          <a:lstStyle/>
          <a:p>
            <a:r>
              <a:rPr lang="es-ES" dirty="0" smtClean="0"/>
              <a:t>Línea temporal</a:t>
            </a:r>
            <a:endParaRPr lang="en-GB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1051560" y="189992"/>
            <a:ext cx="0" cy="61307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1051560" y="6314440"/>
            <a:ext cx="10815320" cy="63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/>
          </p:nvPr>
        </p:nvGraphicFramePr>
        <p:xfrm>
          <a:off x="1289304" y="6367272"/>
          <a:ext cx="106801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8019">
                  <a:extLst>
                    <a:ext uri="{9D8B030D-6E8A-4147-A177-3AD203B41FA5}">
                      <a16:colId xmlns:a16="http://schemas.microsoft.com/office/drawing/2014/main" val="2633454818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3712852091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2138195452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1670264532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2908489797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2215180498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2986547659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4121774939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71081497"/>
                    </a:ext>
                  </a:extLst>
                </a:gridCol>
                <a:gridCol w="1068019">
                  <a:extLst>
                    <a:ext uri="{9D8B030D-6E8A-4147-A177-3AD203B41FA5}">
                      <a16:colId xmlns:a16="http://schemas.microsoft.com/office/drawing/2014/main" val="3127419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1988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1992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1996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2004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2008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2012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2016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2020</a:t>
                      </a:r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036103"/>
                  </a:ext>
                </a:extLst>
              </a:tr>
            </a:tbl>
          </a:graphicData>
        </a:graphic>
      </p:graphicFrame>
      <p:sp>
        <p:nvSpPr>
          <p:cNvPr id="20" name="Rectángulo 19"/>
          <p:cNvSpPr/>
          <p:nvPr/>
        </p:nvSpPr>
        <p:spPr>
          <a:xfrm>
            <a:off x="1349446" y="952359"/>
            <a:ext cx="1105326" cy="14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2" name="Rectángulo 21"/>
          <p:cNvSpPr/>
          <p:nvPr/>
        </p:nvSpPr>
        <p:spPr>
          <a:xfrm>
            <a:off x="1349446" y="255695"/>
            <a:ext cx="1213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Diplomado</a:t>
            </a:r>
          </a:p>
          <a:p>
            <a:pPr algn="ctr"/>
            <a:r>
              <a:rPr lang="es-ES" sz="1050" dirty="0" smtClean="0"/>
              <a:t>Informática</a:t>
            </a:r>
          </a:p>
          <a:p>
            <a:pPr algn="ctr"/>
            <a:r>
              <a:rPr lang="es-ES" sz="1050" dirty="0" smtClean="0"/>
              <a:t>Sistemas</a:t>
            </a:r>
            <a:endParaRPr lang="es-ES" sz="1050" dirty="0" smtClean="0"/>
          </a:p>
          <a:p>
            <a:pPr algn="ctr"/>
            <a:r>
              <a:rPr lang="es-ES" sz="1050" dirty="0" smtClean="0"/>
              <a:t>88-92</a:t>
            </a:r>
            <a:endParaRPr lang="en-GB" sz="1050" dirty="0"/>
          </a:p>
        </p:txBody>
      </p:sp>
      <p:sp>
        <p:nvSpPr>
          <p:cNvPr id="23" name="Rectángulo 22"/>
          <p:cNvSpPr/>
          <p:nvPr/>
        </p:nvSpPr>
        <p:spPr>
          <a:xfrm>
            <a:off x="3714766" y="3073271"/>
            <a:ext cx="115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/>
              <a:t>Secretario</a:t>
            </a:r>
          </a:p>
          <a:p>
            <a:pPr algn="ctr"/>
            <a:r>
              <a:rPr lang="es-ES" sz="1200" dirty="0"/>
              <a:t>E. U. I. T. I. </a:t>
            </a:r>
            <a:r>
              <a:rPr lang="es-ES" sz="1200" dirty="0" smtClean="0"/>
              <a:t>O</a:t>
            </a:r>
          </a:p>
          <a:p>
            <a:pPr algn="ctr"/>
            <a:r>
              <a:rPr lang="es-ES" sz="1200" dirty="0" smtClean="0"/>
              <a:t>(96-00)</a:t>
            </a:r>
            <a:endParaRPr lang="en-GB" sz="1200" dirty="0"/>
          </a:p>
        </p:txBody>
      </p:sp>
      <p:sp>
        <p:nvSpPr>
          <p:cNvPr id="24" name="Rectángulo 23"/>
          <p:cNvSpPr/>
          <p:nvPr/>
        </p:nvSpPr>
        <p:spPr>
          <a:xfrm>
            <a:off x="18287" y="3626399"/>
            <a:ext cx="1057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Gestión</a:t>
            </a:r>
            <a:endParaRPr lang="en-GB" sz="1200" dirty="0"/>
          </a:p>
        </p:txBody>
      </p:sp>
      <p:sp>
        <p:nvSpPr>
          <p:cNvPr id="25" name="Rectángulo 24"/>
          <p:cNvSpPr/>
          <p:nvPr/>
        </p:nvSpPr>
        <p:spPr>
          <a:xfrm>
            <a:off x="-118334" y="766249"/>
            <a:ext cx="1178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Formación</a:t>
            </a:r>
          </a:p>
          <a:p>
            <a:pPr algn="ctr"/>
            <a:r>
              <a:rPr lang="es-ES" sz="1200" dirty="0" smtClean="0"/>
              <a:t>Académica 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-24382" y="4500775"/>
            <a:ext cx="1051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Investigación</a:t>
            </a:r>
            <a:endParaRPr lang="en-GB" sz="1200" dirty="0"/>
          </a:p>
        </p:txBody>
      </p:sp>
      <p:sp>
        <p:nvSpPr>
          <p:cNvPr id="27" name="Rectángulo 26"/>
          <p:cNvSpPr/>
          <p:nvPr/>
        </p:nvSpPr>
        <p:spPr>
          <a:xfrm>
            <a:off x="-55089" y="2576221"/>
            <a:ext cx="1051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Docencia</a:t>
            </a:r>
            <a:endParaRPr lang="en-GB" sz="1200" dirty="0"/>
          </a:p>
        </p:txBody>
      </p:sp>
      <p:sp>
        <p:nvSpPr>
          <p:cNvPr id="28" name="Rectángulo 27"/>
          <p:cNvSpPr/>
          <p:nvPr/>
        </p:nvSpPr>
        <p:spPr>
          <a:xfrm>
            <a:off x="0" y="5386858"/>
            <a:ext cx="1051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Transferencia</a:t>
            </a:r>
            <a:endParaRPr lang="en-GB" sz="1200" dirty="0"/>
          </a:p>
        </p:txBody>
      </p:sp>
      <p:sp>
        <p:nvSpPr>
          <p:cNvPr id="29" name="Rectángulo 28"/>
          <p:cNvSpPr/>
          <p:nvPr/>
        </p:nvSpPr>
        <p:spPr>
          <a:xfrm>
            <a:off x="2205228" y="405053"/>
            <a:ext cx="8656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Ing. </a:t>
            </a:r>
            <a:r>
              <a:rPr lang="es-ES" sz="1050" dirty="0" err="1" smtClean="0"/>
              <a:t>Sup</a:t>
            </a:r>
            <a:r>
              <a:rPr lang="es-ES" sz="1050" dirty="0" smtClean="0"/>
              <a:t>.</a:t>
            </a:r>
          </a:p>
          <a:p>
            <a:pPr algn="ctr"/>
            <a:r>
              <a:rPr lang="es-ES" sz="1050" dirty="0" smtClean="0"/>
              <a:t>Informática</a:t>
            </a:r>
          </a:p>
          <a:p>
            <a:pPr algn="ctr"/>
            <a:r>
              <a:rPr lang="es-ES" sz="1050" dirty="0" smtClean="0"/>
              <a:t>92-94</a:t>
            </a:r>
            <a:endParaRPr lang="en-GB" sz="1050" dirty="0"/>
          </a:p>
        </p:txBody>
      </p:sp>
      <p:sp>
        <p:nvSpPr>
          <p:cNvPr id="30" name="Rectángulo 29"/>
          <p:cNvSpPr/>
          <p:nvPr/>
        </p:nvSpPr>
        <p:spPr>
          <a:xfrm>
            <a:off x="2454772" y="950549"/>
            <a:ext cx="390266" cy="151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31" name="Rectángulo 30"/>
          <p:cNvSpPr/>
          <p:nvPr/>
        </p:nvSpPr>
        <p:spPr>
          <a:xfrm>
            <a:off x="4438807" y="389576"/>
            <a:ext cx="12418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Doctor Ing.</a:t>
            </a:r>
          </a:p>
          <a:p>
            <a:pPr algn="ctr"/>
            <a:r>
              <a:rPr lang="es-ES" sz="1050" dirty="0" smtClean="0"/>
              <a:t>Informática</a:t>
            </a:r>
          </a:p>
          <a:p>
            <a:pPr algn="ctr"/>
            <a:r>
              <a:rPr lang="es-ES" sz="1050" dirty="0" smtClean="0"/>
              <a:t>01</a:t>
            </a:r>
            <a:endParaRPr lang="en-GB" sz="1050" dirty="0"/>
          </a:p>
        </p:txBody>
      </p:sp>
      <p:sp>
        <p:nvSpPr>
          <p:cNvPr id="33" name="Rectángulo 32"/>
          <p:cNvSpPr/>
          <p:nvPr/>
        </p:nvSpPr>
        <p:spPr>
          <a:xfrm>
            <a:off x="5016548" y="929736"/>
            <a:ext cx="105409" cy="15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34" name="Rectángulo 33"/>
          <p:cNvSpPr/>
          <p:nvPr/>
        </p:nvSpPr>
        <p:spPr>
          <a:xfrm>
            <a:off x="2562622" y="2753064"/>
            <a:ext cx="5133578" cy="1463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35" name="Rectángulo 34"/>
          <p:cNvSpPr/>
          <p:nvPr/>
        </p:nvSpPr>
        <p:spPr>
          <a:xfrm>
            <a:off x="2562622" y="2507866"/>
            <a:ext cx="1152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Lógica</a:t>
            </a:r>
            <a:endParaRPr lang="en-GB" sz="1200" dirty="0"/>
          </a:p>
        </p:txBody>
      </p:sp>
      <p:sp>
        <p:nvSpPr>
          <p:cNvPr id="37" name="Rectángulo 36"/>
          <p:cNvSpPr/>
          <p:nvPr/>
        </p:nvSpPr>
        <p:spPr>
          <a:xfrm>
            <a:off x="5807220" y="3700934"/>
            <a:ext cx="2056778" cy="163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38" name="Rectángulo 37"/>
          <p:cNvSpPr/>
          <p:nvPr/>
        </p:nvSpPr>
        <p:spPr>
          <a:xfrm>
            <a:off x="6283631" y="2978039"/>
            <a:ext cx="11521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Director</a:t>
            </a:r>
          </a:p>
          <a:p>
            <a:pPr algn="ctr"/>
            <a:r>
              <a:rPr lang="es-ES" sz="1100" dirty="0" smtClean="0"/>
              <a:t>Esc. Ingeniería</a:t>
            </a:r>
          </a:p>
          <a:p>
            <a:pPr algn="ctr"/>
            <a:r>
              <a:rPr lang="es-ES" sz="1100" dirty="0" smtClean="0"/>
              <a:t>Informática</a:t>
            </a:r>
          </a:p>
          <a:p>
            <a:pPr algn="ctr"/>
            <a:r>
              <a:rPr lang="es-ES" sz="1100" dirty="0" smtClean="0"/>
              <a:t>(04-12)</a:t>
            </a:r>
            <a:endParaRPr lang="en-GB" sz="1100" dirty="0"/>
          </a:p>
        </p:txBody>
      </p:sp>
      <p:sp>
        <p:nvSpPr>
          <p:cNvPr id="39" name="Rectángulo 38"/>
          <p:cNvSpPr/>
          <p:nvPr/>
        </p:nvSpPr>
        <p:spPr>
          <a:xfrm>
            <a:off x="3776188" y="3700934"/>
            <a:ext cx="1029300" cy="163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40" name="Rectángulo 39"/>
          <p:cNvSpPr/>
          <p:nvPr/>
        </p:nvSpPr>
        <p:spPr>
          <a:xfrm>
            <a:off x="2750412" y="1263600"/>
            <a:ext cx="115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Profesor</a:t>
            </a:r>
          </a:p>
          <a:p>
            <a:pPr algn="ctr"/>
            <a:r>
              <a:rPr lang="es-ES" sz="1200" dirty="0" smtClean="0"/>
              <a:t>Asociado</a:t>
            </a:r>
          </a:p>
          <a:p>
            <a:pPr algn="ctr"/>
            <a:r>
              <a:rPr lang="es-ES" sz="1200" dirty="0" smtClean="0"/>
              <a:t>(92-99)</a:t>
            </a:r>
            <a:endParaRPr lang="en-GB" sz="1200" dirty="0"/>
          </a:p>
        </p:txBody>
      </p:sp>
      <p:sp>
        <p:nvSpPr>
          <p:cNvPr id="41" name="Rectángulo 40"/>
          <p:cNvSpPr/>
          <p:nvPr/>
        </p:nvSpPr>
        <p:spPr>
          <a:xfrm>
            <a:off x="-24382" y="1673081"/>
            <a:ext cx="1051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Experiencia</a:t>
            </a:r>
          </a:p>
          <a:p>
            <a:pPr algn="ctr"/>
            <a:r>
              <a:rPr lang="es-ES" sz="1200" dirty="0" smtClean="0"/>
              <a:t>laboral</a:t>
            </a:r>
          </a:p>
          <a:p>
            <a:pPr algn="ctr"/>
            <a:endParaRPr lang="en-GB" sz="1200" dirty="0"/>
          </a:p>
        </p:txBody>
      </p:sp>
      <p:sp>
        <p:nvSpPr>
          <p:cNvPr id="42" name="Rectángulo 41"/>
          <p:cNvSpPr/>
          <p:nvPr/>
        </p:nvSpPr>
        <p:spPr>
          <a:xfrm>
            <a:off x="1321913" y="1457637"/>
            <a:ext cx="7120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Becario</a:t>
            </a:r>
          </a:p>
          <a:p>
            <a:pPr algn="ctr"/>
            <a:r>
              <a:rPr lang="es-ES" sz="1050" dirty="0" smtClean="0"/>
              <a:t>(89-90)</a:t>
            </a:r>
            <a:endParaRPr lang="en-GB" sz="1050" dirty="0"/>
          </a:p>
        </p:txBody>
      </p:sp>
      <p:sp>
        <p:nvSpPr>
          <p:cNvPr id="44" name="Rectángulo 43"/>
          <p:cNvSpPr/>
          <p:nvPr/>
        </p:nvSpPr>
        <p:spPr>
          <a:xfrm>
            <a:off x="1546946" y="1890753"/>
            <a:ext cx="373804" cy="159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45" name="Rectángulo 44"/>
          <p:cNvSpPr/>
          <p:nvPr/>
        </p:nvSpPr>
        <p:spPr>
          <a:xfrm>
            <a:off x="2553780" y="1890754"/>
            <a:ext cx="1654364" cy="16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46" name="Rectángulo 45"/>
          <p:cNvSpPr/>
          <p:nvPr/>
        </p:nvSpPr>
        <p:spPr>
          <a:xfrm>
            <a:off x="4196602" y="1890753"/>
            <a:ext cx="1609838" cy="16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47" name="Rectángulo 46"/>
          <p:cNvSpPr/>
          <p:nvPr/>
        </p:nvSpPr>
        <p:spPr>
          <a:xfrm>
            <a:off x="4515498" y="1263600"/>
            <a:ext cx="1152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Titular Escuela</a:t>
            </a:r>
          </a:p>
          <a:p>
            <a:pPr algn="ctr"/>
            <a:r>
              <a:rPr lang="es-ES" sz="1200" dirty="0" smtClean="0"/>
              <a:t>Universitaria</a:t>
            </a:r>
          </a:p>
          <a:p>
            <a:pPr algn="ctr"/>
            <a:r>
              <a:rPr lang="es-ES" sz="1200" dirty="0" smtClean="0"/>
              <a:t>(99-04)</a:t>
            </a:r>
            <a:endParaRPr lang="en-GB" sz="1200" dirty="0"/>
          </a:p>
        </p:txBody>
      </p:sp>
      <p:sp>
        <p:nvSpPr>
          <p:cNvPr id="48" name="Rectángulo 47"/>
          <p:cNvSpPr/>
          <p:nvPr/>
        </p:nvSpPr>
        <p:spPr>
          <a:xfrm>
            <a:off x="5806440" y="1417966"/>
            <a:ext cx="2069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Titular Universidad</a:t>
            </a:r>
          </a:p>
          <a:p>
            <a:pPr algn="ctr"/>
            <a:r>
              <a:rPr lang="es-ES" sz="1200" dirty="0" smtClean="0"/>
              <a:t>(04-)</a:t>
            </a:r>
            <a:endParaRPr lang="en-GB" sz="1200" dirty="0"/>
          </a:p>
        </p:txBody>
      </p:sp>
      <p:sp>
        <p:nvSpPr>
          <p:cNvPr id="49" name="Rectángulo 48"/>
          <p:cNvSpPr/>
          <p:nvPr/>
        </p:nvSpPr>
        <p:spPr>
          <a:xfrm>
            <a:off x="5806440" y="1887163"/>
            <a:ext cx="4592320" cy="1632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50" name="Rectángulo 49"/>
          <p:cNvSpPr/>
          <p:nvPr/>
        </p:nvSpPr>
        <p:spPr>
          <a:xfrm>
            <a:off x="1920750" y="1890752"/>
            <a:ext cx="153108" cy="159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51" name="Rectángulo 50"/>
          <p:cNvSpPr/>
          <p:nvPr/>
        </p:nvSpPr>
        <p:spPr>
          <a:xfrm>
            <a:off x="1563238" y="1991034"/>
            <a:ext cx="8983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Programador</a:t>
            </a:r>
          </a:p>
          <a:p>
            <a:pPr algn="ctr"/>
            <a:r>
              <a:rPr lang="es-ES" sz="1050" dirty="0" smtClean="0"/>
              <a:t>(90)</a:t>
            </a:r>
            <a:endParaRPr lang="en-GB" sz="1050" dirty="0"/>
          </a:p>
        </p:txBody>
      </p:sp>
      <p:sp>
        <p:nvSpPr>
          <p:cNvPr id="52" name="Rectángulo 51"/>
          <p:cNvSpPr/>
          <p:nvPr/>
        </p:nvSpPr>
        <p:spPr>
          <a:xfrm>
            <a:off x="2084834" y="1890753"/>
            <a:ext cx="457970" cy="159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53" name="Rectángulo 52"/>
          <p:cNvSpPr/>
          <p:nvPr/>
        </p:nvSpPr>
        <p:spPr>
          <a:xfrm>
            <a:off x="1957799" y="1457638"/>
            <a:ext cx="7120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Becario</a:t>
            </a:r>
          </a:p>
          <a:p>
            <a:pPr algn="ctr"/>
            <a:r>
              <a:rPr lang="es-ES" sz="1050" dirty="0" smtClean="0"/>
              <a:t>(90-92)</a:t>
            </a:r>
            <a:endParaRPr lang="en-GB" sz="1050" dirty="0"/>
          </a:p>
        </p:txBody>
      </p:sp>
      <p:sp>
        <p:nvSpPr>
          <p:cNvPr id="54" name="Rectángulo 53"/>
          <p:cNvSpPr/>
          <p:nvPr/>
        </p:nvSpPr>
        <p:spPr>
          <a:xfrm>
            <a:off x="3871567" y="2234255"/>
            <a:ext cx="11521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 smtClean="0"/>
              <a:t>Prog</a:t>
            </a:r>
            <a:r>
              <a:rPr lang="es-ES" sz="1050" dirty="0" smtClean="0"/>
              <a:t>. Lógica y funcional</a:t>
            </a:r>
            <a:endParaRPr lang="en-GB" sz="1050" dirty="0"/>
          </a:p>
        </p:txBody>
      </p:sp>
      <p:sp>
        <p:nvSpPr>
          <p:cNvPr id="55" name="Rectángulo 54"/>
          <p:cNvSpPr/>
          <p:nvPr/>
        </p:nvSpPr>
        <p:spPr>
          <a:xfrm>
            <a:off x="3973886" y="2604840"/>
            <a:ext cx="3722314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56" name="Rectángulo 55"/>
          <p:cNvSpPr/>
          <p:nvPr/>
        </p:nvSpPr>
        <p:spPr>
          <a:xfrm>
            <a:off x="7692501" y="2317793"/>
            <a:ext cx="2702560" cy="148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57" name="Rectángulo 56"/>
          <p:cNvSpPr/>
          <p:nvPr/>
        </p:nvSpPr>
        <p:spPr>
          <a:xfrm>
            <a:off x="7284160" y="2065618"/>
            <a:ext cx="2339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Arquitectura software</a:t>
            </a:r>
            <a:endParaRPr lang="en-GB" sz="1200" dirty="0"/>
          </a:p>
        </p:txBody>
      </p:sp>
      <p:sp>
        <p:nvSpPr>
          <p:cNvPr id="58" name="Rectángulo 57"/>
          <p:cNvSpPr/>
          <p:nvPr/>
        </p:nvSpPr>
        <p:spPr>
          <a:xfrm>
            <a:off x="6348891" y="2458509"/>
            <a:ext cx="4049869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60" name="Rectángulo 59"/>
          <p:cNvSpPr/>
          <p:nvPr/>
        </p:nvSpPr>
        <p:spPr>
          <a:xfrm>
            <a:off x="6261355" y="2225217"/>
            <a:ext cx="11521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Web semántica</a:t>
            </a:r>
            <a:endParaRPr lang="en-GB" sz="1050" dirty="0"/>
          </a:p>
        </p:txBody>
      </p:sp>
      <p:sp>
        <p:nvSpPr>
          <p:cNvPr id="61" name="Rectángulo 60"/>
          <p:cNvSpPr/>
          <p:nvPr/>
        </p:nvSpPr>
        <p:spPr>
          <a:xfrm>
            <a:off x="5806440" y="4331076"/>
            <a:ext cx="4592320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63" name="Rectángulo 62"/>
          <p:cNvSpPr/>
          <p:nvPr/>
        </p:nvSpPr>
        <p:spPr>
          <a:xfrm>
            <a:off x="10037372" y="4919972"/>
            <a:ext cx="722775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64" name="Rectángulo 63"/>
          <p:cNvSpPr/>
          <p:nvPr/>
        </p:nvSpPr>
        <p:spPr>
          <a:xfrm>
            <a:off x="9857738" y="4500775"/>
            <a:ext cx="108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ANGLIRU</a:t>
            </a:r>
          </a:p>
          <a:p>
            <a:pPr algn="ctr"/>
            <a:r>
              <a:rPr lang="es-ES" sz="1200" dirty="0" smtClean="0"/>
              <a:t>(21-24)</a:t>
            </a:r>
            <a:endParaRPr lang="en-GB" sz="1200" dirty="0"/>
          </a:p>
        </p:txBody>
      </p:sp>
      <p:sp>
        <p:nvSpPr>
          <p:cNvPr id="65" name="Rectángulo 64"/>
          <p:cNvSpPr/>
          <p:nvPr/>
        </p:nvSpPr>
        <p:spPr>
          <a:xfrm>
            <a:off x="9261452" y="4919972"/>
            <a:ext cx="722775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66" name="Rectángulo 65"/>
          <p:cNvSpPr/>
          <p:nvPr/>
        </p:nvSpPr>
        <p:spPr>
          <a:xfrm>
            <a:off x="9066287" y="4496775"/>
            <a:ext cx="108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VARSSHA</a:t>
            </a:r>
          </a:p>
          <a:p>
            <a:pPr algn="ctr"/>
            <a:r>
              <a:rPr lang="es-ES" sz="1200" dirty="0" smtClean="0"/>
              <a:t>(17-20)</a:t>
            </a:r>
            <a:endParaRPr lang="en-GB" sz="1200" dirty="0"/>
          </a:p>
        </p:txBody>
      </p:sp>
      <p:sp>
        <p:nvSpPr>
          <p:cNvPr id="67" name="Rectángulo 66"/>
          <p:cNvSpPr/>
          <p:nvPr/>
        </p:nvSpPr>
        <p:spPr>
          <a:xfrm>
            <a:off x="7831862" y="4910838"/>
            <a:ext cx="722775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68" name="Rectángulo 67"/>
          <p:cNvSpPr/>
          <p:nvPr/>
        </p:nvSpPr>
        <p:spPr>
          <a:xfrm>
            <a:off x="7705584" y="4487993"/>
            <a:ext cx="108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ROCAS</a:t>
            </a:r>
          </a:p>
          <a:p>
            <a:pPr algn="ctr"/>
            <a:r>
              <a:rPr lang="es-ES" sz="1200" dirty="0" smtClean="0"/>
              <a:t>(12-14)</a:t>
            </a:r>
            <a:endParaRPr lang="en-GB" sz="1200" dirty="0"/>
          </a:p>
        </p:txBody>
      </p:sp>
      <p:sp>
        <p:nvSpPr>
          <p:cNvPr id="69" name="Rectángulo 68"/>
          <p:cNvSpPr/>
          <p:nvPr/>
        </p:nvSpPr>
        <p:spPr>
          <a:xfrm>
            <a:off x="7093973" y="4910838"/>
            <a:ext cx="722775" cy="1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70" name="Rectángulo 69"/>
          <p:cNvSpPr/>
          <p:nvPr/>
        </p:nvSpPr>
        <p:spPr>
          <a:xfrm>
            <a:off x="6777708" y="4483633"/>
            <a:ext cx="1305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err="1" smtClean="0"/>
              <a:t>Multilingual</a:t>
            </a:r>
            <a:r>
              <a:rPr lang="es-ES" sz="1200" dirty="0" smtClean="0"/>
              <a:t> Web</a:t>
            </a:r>
          </a:p>
          <a:p>
            <a:pPr algn="ctr"/>
            <a:r>
              <a:rPr lang="es-ES" sz="1200" dirty="0" smtClean="0"/>
              <a:t>(10-12)</a:t>
            </a:r>
            <a:endParaRPr lang="en-GB" sz="1200" dirty="0"/>
          </a:p>
        </p:txBody>
      </p:sp>
      <p:pic>
        <p:nvPicPr>
          <p:cNvPr id="73" name="Imagen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43" y="5118412"/>
            <a:ext cx="426664" cy="322478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72" y="5807808"/>
            <a:ext cx="1184617" cy="314286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52" y="5253585"/>
            <a:ext cx="848917" cy="235563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041" y="5353770"/>
            <a:ext cx="679117" cy="454038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96" y="6004568"/>
            <a:ext cx="1214581" cy="316222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82" y="5187774"/>
            <a:ext cx="785067" cy="447734"/>
          </a:xfrm>
          <a:prstGeom prst="rect">
            <a:avLst/>
          </a:prstGeom>
        </p:spPr>
      </p:pic>
      <p:pic>
        <p:nvPicPr>
          <p:cNvPr id="83" name="Imagen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76" y="5544528"/>
            <a:ext cx="730171" cy="516596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86" y="5507814"/>
            <a:ext cx="623891" cy="457137"/>
          </a:xfrm>
          <a:prstGeom prst="rect">
            <a:avLst/>
          </a:prstGeom>
        </p:spPr>
      </p:pic>
      <p:graphicFrame>
        <p:nvGraphicFramePr>
          <p:cNvPr id="71" name="Tabla 70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- resumen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72" name="Imagen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91" y="5615887"/>
            <a:ext cx="762414" cy="1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9" grpId="0"/>
      <p:bldP spid="30" grpId="0" animBg="1"/>
      <p:bldP spid="31" grpId="0"/>
      <p:bldP spid="33" grpId="0" animBg="1"/>
      <p:bldP spid="34" grpId="0" animBg="1"/>
      <p:bldP spid="35" grpId="0"/>
      <p:bldP spid="37" grpId="0" animBg="1"/>
      <p:bldP spid="38" grpId="0"/>
      <p:bldP spid="39" grpId="0" animBg="1"/>
      <p:bldP spid="40" grpId="0"/>
      <p:bldP spid="42" grpId="0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/>
      <p:bldP spid="52" grpId="0" animBg="1"/>
      <p:bldP spid="53" grpId="0"/>
      <p:bldP spid="54" grpId="0"/>
      <p:bldP spid="55" grpId="0" animBg="1"/>
      <p:bldP spid="56" grpId="0" animBg="1"/>
      <p:bldP spid="57" grpId="0"/>
      <p:bldP spid="58" grpId="0" animBg="1"/>
      <p:bldP spid="60" grpId="0"/>
      <p:bldP spid="61" grpId="0" animBg="1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34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1475232"/>
            <a:ext cx="11539728" cy="24796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 smtClean="0"/>
              <a:t>Parte II</a:t>
            </a:r>
            <a:br>
              <a:rPr lang="es-ES" dirty="0" smtClean="0"/>
            </a:br>
            <a:r>
              <a:rPr lang="es-ES" dirty="0" smtClean="0"/>
              <a:t>Proyecto docente</a:t>
            </a:r>
            <a:br>
              <a:rPr lang="es-ES" dirty="0" smtClean="0"/>
            </a:br>
            <a:r>
              <a:rPr lang="es-ES" dirty="0" smtClean="0"/>
              <a:t>"Arquitectura del Software"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1640" y="314960"/>
            <a:ext cx="10515600" cy="1010603"/>
          </a:xfrm>
        </p:spPr>
        <p:txBody>
          <a:bodyPr/>
          <a:lstStyle/>
          <a:p>
            <a:r>
              <a:rPr lang="es-ES" dirty="0" smtClean="0"/>
              <a:t>Contenidos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1640" y="1246505"/>
            <a:ext cx="10515600" cy="5611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smtClean="0"/>
              <a:t>Entorno</a:t>
            </a:r>
          </a:p>
          <a:p>
            <a:pPr marL="457200" lvl="1" indent="0">
              <a:buNone/>
            </a:pPr>
            <a:r>
              <a:rPr lang="es-ES" sz="1800" dirty="0" smtClean="0"/>
              <a:t>Universidad de Oviedo</a:t>
            </a:r>
          </a:p>
          <a:p>
            <a:pPr marL="457200" lvl="1" indent="0">
              <a:buNone/>
            </a:pPr>
            <a:r>
              <a:rPr lang="es-ES" sz="1800" dirty="0" smtClean="0"/>
              <a:t>Departamento de Informática</a:t>
            </a:r>
          </a:p>
          <a:p>
            <a:pPr marL="457200" lvl="1" indent="0">
              <a:buNone/>
            </a:pPr>
            <a:r>
              <a:rPr lang="es-ES" sz="1800" dirty="0" smtClean="0"/>
              <a:t>Escuela Ingeniería Informática</a:t>
            </a:r>
          </a:p>
          <a:p>
            <a:pPr marL="457200" lvl="1" indent="0">
              <a:buNone/>
            </a:pPr>
            <a:r>
              <a:rPr lang="es-ES" sz="1800" dirty="0" smtClean="0"/>
              <a:t>Plan de estudios</a:t>
            </a:r>
          </a:p>
          <a:p>
            <a:pPr marL="0" indent="0">
              <a:buNone/>
            </a:pPr>
            <a:r>
              <a:rPr lang="es-ES" sz="2000" dirty="0" smtClean="0"/>
              <a:t>Concepto y referencias curriculares</a:t>
            </a:r>
          </a:p>
          <a:p>
            <a:pPr marL="457200" lvl="1" indent="0">
              <a:buNone/>
            </a:pPr>
            <a:r>
              <a:rPr lang="es-ES" sz="1800" dirty="0" smtClean="0"/>
              <a:t>Qué es la arquitectura del software y evolución de la disciplina</a:t>
            </a:r>
          </a:p>
          <a:p>
            <a:pPr marL="457200" lvl="1" indent="0">
              <a:buNone/>
            </a:pPr>
            <a:r>
              <a:rPr lang="es-ES" sz="1800" dirty="0" smtClean="0"/>
              <a:t>Referencias curriculares internacionales</a:t>
            </a:r>
          </a:p>
          <a:p>
            <a:pPr marL="457200" lvl="1" indent="0">
              <a:buNone/>
            </a:pPr>
            <a:r>
              <a:rPr lang="es-ES" sz="1800" dirty="0" smtClean="0"/>
              <a:t>Arquitectura del software en otras universidades</a:t>
            </a:r>
          </a:p>
          <a:p>
            <a:pPr marL="457200" lvl="1" indent="0">
              <a:buNone/>
            </a:pPr>
            <a:r>
              <a:rPr lang="es-ES" sz="1800" dirty="0" smtClean="0"/>
              <a:t>Relación con otras materias</a:t>
            </a:r>
          </a:p>
          <a:p>
            <a:pPr marL="0" indent="0">
              <a:buNone/>
            </a:pPr>
            <a:r>
              <a:rPr lang="es-ES" sz="2000" dirty="0" smtClean="0"/>
              <a:t>Propuesta docente</a:t>
            </a:r>
          </a:p>
          <a:p>
            <a:pPr marL="457200" lvl="1" indent="0">
              <a:buNone/>
            </a:pPr>
            <a:r>
              <a:rPr lang="es-ES" sz="1800" dirty="0" smtClean="0"/>
              <a:t>Competencia y resultados de aprendizaje</a:t>
            </a:r>
          </a:p>
          <a:p>
            <a:pPr marL="457200" lvl="1" indent="0">
              <a:buNone/>
            </a:pPr>
            <a:r>
              <a:rPr lang="es-ES" sz="1800" dirty="0" smtClean="0"/>
              <a:t>Unidades didácticas</a:t>
            </a:r>
          </a:p>
          <a:p>
            <a:pPr marL="457200" lvl="1" indent="0">
              <a:buNone/>
            </a:pPr>
            <a:r>
              <a:rPr lang="es-ES" sz="1800" dirty="0" smtClean="0"/>
              <a:t>Organización: Clases de teoría, seminarios y prácticas de laboratorio</a:t>
            </a:r>
          </a:p>
          <a:p>
            <a:pPr marL="457200" lvl="1" indent="0">
              <a:buNone/>
            </a:pPr>
            <a:r>
              <a:rPr lang="es-ES" sz="1800" dirty="0" smtClean="0"/>
              <a:t>Evaluación de la asignatura</a:t>
            </a:r>
          </a:p>
          <a:p>
            <a:pPr marL="457200" lvl="1" indent="0">
              <a:buNone/>
            </a:pPr>
            <a:r>
              <a:rPr lang="es-ES" sz="1800" dirty="0" smtClean="0"/>
              <a:t>Justificación y posibles variaciones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5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1208" y="365125"/>
            <a:ext cx="10832592" cy="1325563"/>
          </a:xfrm>
        </p:spPr>
        <p:txBody>
          <a:bodyPr/>
          <a:lstStyle/>
          <a:p>
            <a:r>
              <a:rPr lang="es-ES" dirty="0" smtClean="0"/>
              <a:t>Universidad de Oviedo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000" y="1825625"/>
            <a:ext cx="5123688" cy="2545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/>
              <a:t>Fundada por Fernando Valdés Salas</a:t>
            </a:r>
          </a:p>
          <a:p>
            <a:pPr marL="0" indent="0">
              <a:buNone/>
            </a:pPr>
            <a:r>
              <a:rPr lang="es-ES" sz="2000" dirty="0" smtClean="0"/>
              <a:t>Inaugurada el 21 de Septiembre de 1608</a:t>
            </a:r>
          </a:p>
          <a:p>
            <a:pPr marL="457200" lvl="1" indent="0">
              <a:buNone/>
            </a:pPr>
            <a:r>
              <a:rPr lang="es-ES" sz="1600" dirty="0"/>
              <a:t>Décima Universidad española más antigua</a:t>
            </a:r>
          </a:p>
          <a:p>
            <a:pPr marL="457200" lvl="1" indent="0">
              <a:buNone/>
            </a:pPr>
            <a:r>
              <a:rPr lang="es-ES" sz="1600" dirty="0"/>
              <a:t>Única Universidad española creada en s. XVII</a:t>
            </a:r>
            <a:endParaRPr lang="en-GB" sz="1600" dirty="0"/>
          </a:p>
          <a:p>
            <a:pPr marL="0" indent="0">
              <a:buNone/>
            </a:pPr>
            <a:r>
              <a:rPr lang="es-ES" sz="2000" dirty="0" smtClean="0"/>
              <a:t>Primeros estudios: </a:t>
            </a:r>
          </a:p>
          <a:p>
            <a:pPr marL="457200" lvl="1" indent="0">
              <a:buNone/>
            </a:pPr>
            <a:r>
              <a:rPr lang="es-ES" sz="1600" dirty="0" smtClean="0"/>
              <a:t>Artes, Cánones, Leyes, Teología (1608)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35" y="1825625"/>
            <a:ext cx="6301150" cy="354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4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34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1475232"/>
            <a:ext cx="11539728" cy="24796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>
            <a:normAutofit/>
          </a:bodyPr>
          <a:lstStyle/>
          <a:p>
            <a:r>
              <a:rPr lang="es-ES" sz="4800" dirty="0" smtClean="0"/>
              <a:t>Parte I</a:t>
            </a:r>
            <a:br>
              <a:rPr lang="es-ES" sz="4800" dirty="0" smtClean="0"/>
            </a:br>
            <a:r>
              <a:rPr lang="es-ES" sz="4800" dirty="0" smtClean="0"/>
              <a:t>Historial académico, docente e investigador</a:t>
            </a:r>
            <a:endParaRPr lang="en-GB" sz="48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Universidad de Oviedo - actualidad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4429" y="1595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7 campus en 3 ciudades (Oviedo, Gijón, </a:t>
            </a:r>
            <a:r>
              <a:rPr lang="es-ES" sz="2400" dirty="0" err="1" smtClean="0"/>
              <a:t>Mieres</a:t>
            </a:r>
            <a:r>
              <a:rPr lang="es-ES" sz="2400" dirty="0" smtClean="0"/>
              <a:t>)</a:t>
            </a:r>
          </a:p>
          <a:p>
            <a:pPr marL="0" indent="0">
              <a:buNone/>
            </a:pPr>
            <a:r>
              <a:rPr lang="es-ES" sz="2400" dirty="0" smtClean="0"/>
              <a:t>22.000 </a:t>
            </a:r>
            <a:r>
              <a:rPr lang="es-ES" sz="2400" dirty="0" smtClean="0"/>
              <a:t>estudiantes</a:t>
            </a:r>
          </a:p>
          <a:p>
            <a:pPr marL="0" indent="0">
              <a:buNone/>
            </a:pPr>
            <a:endParaRPr lang="es-ES" sz="2400" dirty="0" smtClean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77" y="719367"/>
            <a:ext cx="3130096" cy="231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9606321" y="1667393"/>
            <a:ext cx="897255" cy="3107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rgbClr val="0070C0"/>
                </a:solidFill>
              </a:rPr>
              <a:t>Oviedo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701001" y="1874812"/>
            <a:ext cx="897255" cy="3107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 smtClean="0">
                <a:solidFill>
                  <a:srgbClr val="0070C0"/>
                </a:solidFill>
              </a:rPr>
              <a:t>Mieres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0275358" y="1512040"/>
            <a:ext cx="619125" cy="3107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rgbClr val="0070C0"/>
                </a:solidFill>
              </a:rPr>
              <a:t>Gijón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10380132" y="1975433"/>
            <a:ext cx="47625" cy="51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ipse 9"/>
          <p:cNvSpPr/>
          <p:nvPr/>
        </p:nvSpPr>
        <p:spPr>
          <a:xfrm>
            <a:off x="10308695" y="1791190"/>
            <a:ext cx="71437" cy="7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/>
          <p:cNvSpPr/>
          <p:nvPr/>
        </p:nvSpPr>
        <p:spPr>
          <a:xfrm>
            <a:off x="10546823" y="1530357"/>
            <a:ext cx="61912" cy="67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531114" y="2495610"/>
            <a:ext cx="5234940" cy="232575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smtClean="0"/>
              <a:t>61 grados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1800" smtClean="0"/>
              <a:t>9 Artes y humanidades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1800" smtClean="0"/>
              <a:t>7 Ciencias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1800" smtClean="0"/>
              <a:t>8 Ciencias de la Salud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1800" smtClean="0"/>
              <a:t>17 Ciencias sociales y Jurídicas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1800" smtClean="0"/>
              <a:t>20 Ingenierías, e</a:t>
            </a:r>
            <a:r>
              <a:rPr lang="es-ES" sz="1600" smtClean="0"/>
              <a:t>ntre ellos: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s-ES" sz="1600" i="1" smtClean="0">
                <a:solidFill>
                  <a:schemeClr val="accent1">
                    <a:lumMod val="75000"/>
                  </a:schemeClr>
                </a:solidFill>
              </a:rPr>
              <a:t>Grado en Ingeniería Informática del Software </a:t>
            </a:r>
            <a:endParaRPr lang="es-ES" sz="1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336853" y="2251043"/>
            <a:ext cx="4579439" cy="301621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 dirty="0"/>
              <a:t>62 títulos de máster</a:t>
            </a:r>
          </a:p>
          <a:p>
            <a:pPr lvl="1"/>
            <a:r>
              <a:rPr lang="es-ES" dirty="0"/>
              <a:t>6 Erasmus </a:t>
            </a:r>
            <a:r>
              <a:rPr lang="es-ES" dirty="0" err="1" smtClean="0"/>
              <a:t>Mundus</a:t>
            </a:r>
            <a:endParaRPr lang="es-ES" dirty="0" smtClean="0"/>
          </a:p>
          <a:p>
            <a:pPr lvl="1"/>
            <a:r>
              <a:rPr lang="es-ES" dirty="0" smtClean="0"/>
              <a:t>8 internacionales</a:t>
            </a:r>
          </a:p>
          <a:p>
            <a:pPr lvl="1"/>
            <a:r>
              <a:rPr lang="es-ES" dirty="0" smtClean="0"/>
              <a:t>7 </a:t>
            </a:r>
            <a:r>
              <a:rPr lang="es-ES" dirty="0"/>
              <a:t>interuniversitarios</a:t>
            </a:r>
          </a:p>
          <a:p>
            <a:pPr lvl="1"/>
            <a:r>
              <a:rPr lang="es-ES" dirty="0"/>
              <a:t>41 académico-</a:t>
            </a:r>
            <a:r>
              <a:rPr lang="es-ES" dirty="0" err="1"/>
              <a:t>profesionalizantes</a:t>
            </a:r>
            <a:endParaRPr lang="es-ES" dirty="0"/>
          </a:p>
          <a:p>
            <a:pPr lvl="2"/>
            <a:r>
              <a:rPr lang="es-ES" sz="1400" dirty="0"/>
              <a:t>3 Artes y humanidades</a:t>
            </a:r>
          </a:p>
          <a:p>
            <a:pPr lvl="2"/>
            <a:r>
              <a:rPr lang="es-ES" sz="1400" dirty="0"/>
              <a:t>6 Ciencias</a:t>
            </a:r>
          </a:p>
          <a:p>
            <a:pPr lvl="2"/>
            <a:r>
              <a:rPr lang="es-ES" sz="1400" dirty="0"/>
              <a:t>7 Ciencias de la salud</a:t>
            </a:r>
          </a:p>
          <a:p>
            <a:pPr lvl="2"/>
            <a:r>
              <a:rPr lang="es-ES" sz="1400" dirty="0"/>
              <a:t>10 Ciencias sociales y jurídicas </a:t>
            </a:r>
          </a:p>
          <a:p>
            <a:pPr lvl="2"/>
            <a:r>
              <a:rPr lang="es-ES" sz="1400" dirty="0"/>
              <a:t>15 Ingeniería y </a:t>
            </a:r>
            <a:r>
              <a:rPr lang="es-ES" sz="1400" dirty="0" smtClean="0"/>
              <a:t>arquitectura, entre ellos:</a:t>
            </a:r>
          </a:p>
          <a:p>
            <a:pPr lvl="3"/>
            <a:r>
              <a:rPr lang="es-ES" sz="1200" dirty="0" smtClean="0"/>
              <a:t>Máster </a:t>
            </a:r>
            <a:r>
              <a:rPr lang="es-ES" sz="1200" dirty="0" smtClean="0">
                <a:solidFill>
                  <a:schemeClr val="accent1">
                    <a:lumMod val="75000"/>
                  </a:schemeClr>
                </a:solidFill>
              </a:rPr>
              <a:t>Universitario en Ingeniería 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informática</a:t>
            </a:r>
          </a:p>
          <a:p>
            <a:pPr lvl="3"/>
            <a:r>
              <a:rPr lang="es-ES" sz="1200" dirty="0"/>
              <a:t>Máster </a:t>
            </a:r>
            <a:r>
              <a:rPr lang="es-ES" sz="1200" dirty="0" smtClean="0">
                <a:solidFill>
                  <a:schemeClr val="accent1">
                    <a:lumMod val="75000"/>
                  </a:schemeClr>
                </a:solidFill>
              </a:rPr>
              <a:t>Universitario en Ingeniería 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Web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754858" y="4747736"/>
            <a:ext cx="5510321" cy="20621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 dirty="0"/>
              <a:t>26 programas de doctorado</a:t>
            </a:r>
          </a:p>
          <a:p>
            <a:pPr lvl="1"/>
            <a:r>
              <a:rPr lang="es-ES" dirty="0" smtClean="0"/>
              <a:t>3 artes y humanidades</a:t>
            </a:r>
          </a:p>
          <a:p>
            <a:pPr lvl="1"/>
            <a:r>
              <a:rPr lang="es-ES" dirty="0" smtClean="0"/>
              <a:t>8 ciencias</a:t>
            </a:r>
          </a:p>
          <a:p>
            <a:pPr lvl="1"/>
            <a:r>
              <a:rPr lang="es-ES" dirty="0" smtClean="0"/>
              <a:t>3 ciencias de la salud</a:t>
            </a:r>
          </a:p>
          <a:p>
            <a:pPr lvl="1"/>
            <a:r>
              <a:rPr lang="es-ES" dirty="0" smtClean="0"/>
              <a:t>5 ciencias sociales y jurídicas</a:t>
            </a:r>
          </a:p>
          <a:p>
            <a:pPr lvl="1"/>
            <a:r>
              <a:rPr lang="es-ES" dirty="0" smtClean="0"/>
              <a:t>9 </a:t>
            </a:r>
            <a:r>
              <a:rPr lang="es-ES" dirty="0"/>
              <a:t>rama ingeniería y </a:t>
            </a:r>
            <a:r>
              <a:rPr lang="es-ES" dirty="0" smtClean="0"/>
              <a:t>arquitectura</a:t>
            </a:r>
          </a:p>
          <a:p>
            <a:pPr lvl="1"/>
            <a:r>
              <a:rPr lang="es-ES" dirty="0" smtClean="0"/>
              <a:t>Entre ellos: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Programa doctorado en Informática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02" y="1397000"/>
            <a:ext cx="3173936" cy="441914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2475" y="175077"/>
            <a:ext cx="10515600" cy="1325563"/>
          </a:xfrm>
        </p:spPr>
        <p:txBody>
          <a:bodyPr/>
          <a:lstStyle/>
          <a:p>
            <a:r>
              <a:rPr lang="es-ES" dirty="0" smtClean="0"/>
              <a:t>Universidad de Oviedo: Investigación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0550" y="15684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Campus de Excelencia Internacional: 2009</a:t>
            </a:r>
          </a:p>
          <a:p>
            <a:pPr marL="0" indent="0">
              <a:buNone/>
            </a:pPr>
            <a:r>
              <a:rPr lang="es-ES" dirty="0" smtClean="0"/>
              <a:t>166 grupos de investigación</a:t>
            </a:r>
          </a:p>
          <a:p>
            <a:pPr marL="457200" lvl="1" indent="0">
              <a:buNone/>
            </a:pPr>
            <a:r>
              <a:rPr lang="es-ES" dirty="0"/>
              <a:t>40 en </a:t>
            </a:r>
            <a:r>
              <a:rPr lang="es-ES" dirty="0" smtClean="0"/>
              <a:t>Ciencias 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24 </a:t>
            </a:r>
            <a:r>
              <a:rPr lang="es-ES" dirty="0"/>
              <a:t>en Ciencias de la </a:t>
            </a:r>
            <a:r>
              <a:rPr lang="es-ES" dirty="0" smtClean="0"/>
              <a:t>Salud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38 </a:t>
            </a:r>
            <a:r>
              <a:rPr lang="es-ES" dirty="0"/>
              <a:t>en Ciencias Sociales y </a:t>
            </a:r>
            <a:r>
              <a:rPr lang="es-ES" dirty="0" smtClean="0"/>
              <a:t>Jurídicas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28 </a:t>
            </a:r>
            <a:r>
              <a:rPr lang="es-ES" dirty="0"/>
              <a:t>en Artes y </a:t>
            </a:r>
            <a:r>
              <a:rPr lang="es-ES" dirty="0" smtClean="0"/>
              <a:t>Humanidades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36 </a:t>
            </a:r>
            <a:r>
              <a:rPr lang="es-ES" dirty="0"/>
              <a:t>en la rama de </a:t>
            </a:r>
            <a:r>
              <a:rPr lang="es-ES" dirty="0" smtClean="0"/>
              <a:t>Ingeniería </a:t>
            </a:r>
            <a:r>
              <a:rPr lang="es-ES" dirty="0"/>
              <a:t>y </a:t>
            </a:r>
            <a:r>
              <a:rPr lang="es-ES" dirty="0" smtClean="0"/>
              <a:t>Arquitectura</a:t>
            </a:r>
          </a:p>
          <a:p>
            <a:pPr marL="914400" lvl="2" indent="0">
              <a:buNone/>
            </a:pPr>
            <a:r>
              <a:rPr lang="es-ES" dirty="0" smtClean="0"/>
              <a:t>4 en área de Lenguajes y Sistemas Informáticos</a:t>
            </a:r>
          </a:p>
          <a:p>
            <a:pPr marL="1371600" lvl="3" indent="0">
              <a:buNone/>
            </a:pP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Reflection</a:t>
            </a:r>
            <a:endParaRPr lang="es-ES" dirty="0" smtClean="0"/>
          </a:p>
          <a:p>
            <a:pPr marL="1371600" lvl="3" indent="0">
              <a:buNone/>
            </a:pPr>
            <a:r>
              <a:rPr lang="es-ES" dirty="0" smtClean="0"/>
              <a:t>Ingeniería del Software (GIIS)</a:t>
            </a:r>
          </a:p>
          <a:p>
            <a:pPr marL="1371600" lvl="3" indent="0">
              <a:buNone/>
            </a:pPr>
            <a:r>
              <a:rPr lang="es-ES" dirty="0" smtClean="0"/>
              <a:t>Ingeniería dirigida por modelos (MDE-RG)</a:t>
            </a:r>
          </a:p>
          <a:p>
            <a:pPr marL="1371600" lvl="3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WESO (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WEb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Semantics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Oviedo)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8602643" y="5883958"/>
            <a:ext cx="312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Producción científica por áreas. Fuente: </a:t>
            </a:r>
            <a:r>
              <a:rPr lang="es-ES" sz="1200" dirty="0" err="1" smtClean="0"/>
              <a:t>Scopus</a:t>
            </a:r>
            <a:endParaRPr lang="en-GB" sz="12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5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65125"/>
            <a:ext cx="10668000" cy="1325563"/>
          </a:xfrm>
        </p:spPr>
        <p:txBody>
          <a:bodyPr/>
          <a:lstStyle/>
          <a:p>
            <a:r>
              <a:rPr lang="es-ES" dirty="0" smtClean="0"/>
              <a:t>Departamento de Informática</a:t>
            </a:r>
            <a:endParaRPr lang="en-GB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 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360" y="18903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Creado en 1996</a:t>
            </a:r>
          </a:p>
          <a:p>
            <a:pPr marL="0" indent="0">
              <a:buNone/>
            </a:pPr>
            <a:r>
              <a:rPr lang="es-ES" dirty="0"/>
              <a:t>146 profesores en 4 áreas de conocimiento</a:t>
            </a:r>
          </a:p>
          <a:p>
            <a:pPr marL="457200" lvl="1" indent="0">
              <a:buNone/>
            </a:pPr>
            <a:r>
              <a:rPr lang="es-ES" dirty="0" smtClean="0"/>
              <a:t>Lenguajes y Sistemas Informáticos </a:t>
            </a:r>
            <a:r>
              <a:rPr lang="es-ES" dirty="0"/>
              <a:t>(69)</a:t>
            </a:r>
          </a:p>
          <a:p>
            <a:pPr marL="457200" lvl="1" indent="0">
              <a:buNone/>
            </a:pPr>
            <a:r>
              <a:rPr lang="es-ES" dirty="0" smtClean="0"/>
              <a:t>Ciencias de la Computación e Inteligencia Artificial </a:t>
            </a:r>
            <a:r>
              <a:rPr lang="es-ES" dirty="0"/>
              <a:t>(50)</a:t>
            </a:r>
          </a:p>
          <a:p>
            <a:pPr marL="457200" lvl="1" indent="0">
              <a:buNone/>
            </a:pPr>
            <a:r>
              <a:rPr lang="es-ES" dirty="0" err="1" smtClean="0"/>
              <a:t>Aquitectura</a:t>
            </a:r>
            <a:r>
              <a:rPr lang="es-ES" dirty="0" smtClean="0"/>
              <a:t> y Tecnología de Computadores </a:t>
            </a:r>
            <a:r>
              <a:rPr lang="es-ES" dirty="0"/>
              <a:t>(14)</a:t>
            </a:r>
          </a:p>
          <a:p>
            <a:pPr marL="457200" lvl="1" indent="0">
              <a:buNone/>
            </a:pPr>
            <a:r>
              <a:rPr lang="es-ES" dirty="0" smtClean="0"/>
              <a:t>Ingeniería Telemática </a:t>
            </a:r>
            <a:r>
              <a:rPr lang="es-ES" dirty="0"/>
              <a:t>(13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9202606" y="6342315"/>
            <a:ext cx="260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https://www.di.uniovi.es/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342593"/>
            <a:ext cx="3839210" cy="189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2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8443" y="155575"/>
            <a:ext cx="10955819" cy="1325563"/>
          </a:xfrm>
        </p:spPr>
        <p:txBody>
          <a:bodyPr/>
          <a:lstStyle/>
          <a:p>
            <a:r>
              <a:rPr lang="es-ES" dirty="0" smtClean="0"/>
              <a:t>Escuela Ingeniería Informática</a:t>
            </a: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23841"/>
              </p:ext>
            </p:extLst>
          </p:nvPr>
        </p:nvGraphicFramePr>
        <p:xfrm>
          <a:off x="174143" y="1223963"/>
          <a:ext cx="1181783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25">
                  <a:extLst>
                    <a:ext uri="{9D8B030D-6E8A-4147-A177-3AD203B41FA5}">
                      <a16:colId xmlns:a16="http://schemas.microsoft.com/office/drawing/2014/main" val="1775677888"/>
                    </a:ext>
                  </a:extLst>
                </a:gridCol>
                <a:gridCol w="3072604">
                  <a:extLst>
                    <a:ext uri="{9D8B030D-6E8A-4147-A177-3AD203B41FA5}">
                      <a16:colId xmlns:a16="http://schemas.microsoft.com/office/drawing/2014/main" val="3315061029"/>
                    </a:ext>
                  </a:extLst>
                </a:gridCol>
                <a:gridCol w="7413402">
                  <a:extLst>
                    <a:ext uri="{9D8B030D-6E8A-4147-A177-3AD203B41FA5}">
                      <a16:colId xmlns:a16="http://schemas.microsoft.com/office/drawing/2014/main" val="2716520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Etapa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Director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Hitos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0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1982-1987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Florentino Braña Valdés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Inauguración (1982)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839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1987-1996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</a:t>
                      </a:r>
                      <a:r>
                        <a:rPr lang="es-ES" dirty="0" err="1" smtClean="0"/>
                        <a:t>Andra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Huerga</a:t>
                      </a:r>
                      <a:r>
                        <a:rPr lang="es-ES" dirty="0" smtClean="0"/>
                        <a:t> Alonso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De diplomatura a ingeniería técnica (1992)</a:t>
                      </a:r>
                    </a:p>
                    <a:p>
                      <a:r>
                        <a:rPr lang="es-ES" dirty="0" smtClean="0"/>
                        <a:t>Nuevo nombre: "Escuela Universitaria Ingeniería Técnica Informática" (1992)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68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1996-2004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Juan</a:t>
                      </a:r>
                      <a:r>
                        <a:rPr lang="es-ES" baseline="0" dirty="0" smtClean="0"/>
                        <a:t> Manuel Cueva </a:t>
                      </a:r>
                      <a:r>
                        <a:rPr lang="es-ES" baseline="0" dirty="0" err="1" smtClean="0"/>
                        <a:t>Lovelle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Nuevo plan de estudios (2002)</a:t>
                      </a:r>
                    </a:p>
                    <a:p>
                      <a:r>
                        <a:rPr lang="es-ES" dirty="0" smtClean="0"/>
                        <a:t>Traslado</a:t>
                      </a:r>
                      <a:r>
                        <a:rPr lang="es-ES" baseline="0" dirty="0" smtClean="0"/>
                        <a:t> edificio Valdés Salas (2004)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2004-2012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Jose</a:t>
                      </a:r>
                      <a:r>
                        <a:rPr lang="es-ES" baseline="0" dirty="0" smtClean="0"/>
                        <a:t> Emilio Labra Gayo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Máster Ingeniería Web (2007)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Plan estudios Bolonia (2010)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Nuevo nombre: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dirty="0" smtClean="0"/>
                        <a:t>"Escuela Ingeniería Informática" (2010)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27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2012-2020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Benjamín López Pérez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Sello calidad Euro-</a:t>
                      </a:r>
                      <a:r>
                        <a:rPr lang="es-ES" dirty="0" err="1" smtClean="0"/>
                        <a:t>Inf</a:t>
                      </a:r>
                      <a:r>
                        <a:rPr lang="es-ES" dirty="0" smtClean="0"/>
                        <a:t> EQANIE 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5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2020-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D. Fernando Álvarez García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90691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4767813"/>
            <a:ext cx="2949574" cy="196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7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Grado Ingeniería Informática del Software</a:t>
            </a:r>
            <a:endParaRPr lang="en-GB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7437755" y="2107329"/>
          <a:ext cx="4216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342">
                  <a:extLst>
                    <a:ext uri="{9D8B030D-6E8A-4147-A177-3AD203B41FA5}">
                      <a16:colId xmlns:a16="http://schemas.microsoft.com/office/drawing/2014/main" val="2509379271"/>
                    </a:ext>
                  </a:extLst>
                </a:gridCol>
                <a:gridCol w="1184058">
                  <a:extLst>
                    <a:ext uri="{9D8B030D-6E8A-4147-A177-3AD203B41FA5}">
                      <a16:colId xmlns:a16="http://schemas.microsoft.com/office/drawing/2014/main" val="1911042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Total créditos ECTS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240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7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Formación básica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96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Obligatorias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47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Optativas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1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Prácticas</a:t>
                      </a:r>
                      <a:r>
                        <a:rPr lang="es-ES" baseline="0" dirty="0" smtClean="0"/>
                        <a:t> externas obligatorias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3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Trabajo</a:t>
                      </a:r>
                      <a:r>
                        <a:rPr lang="es-ES" baseline="0" dirty="0" smtClean="0"/>
                        <a:t> fin de grado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195155"/>
                  </a:ext>
                </a:extLst>
              </a:tr>
            </a:tbl>
          </a:graphicData>
        </a:graphic>
      </p:graphicFrame>
      <p:sp>
        <p:nvSpPr>
          <p:cNvPr id="5" name="Marcador de texto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Adaptado EEES</a:t>
            </a:r>
            <a:endParaRPr lang="en-GB" dirty="0"/>
          </a:p>
          <a:p>
            <a:pPr marL="0" indent="0">
              <a:buNone/>
            </a:pPr>
            <a:r>
              <a:rPr lang="es-ES" dirty="0" smtClean="0"/>
              <a:t>Aprobado en 2010</a:t>
            </a:r>
          </a:p>
          <a:p>
            <a:pPr marL="0" indent="0">
              <a:buNone/>
            </a:pPr>
            <a:r>
              <a:rPr lang="es-ES" dirty="0" smtClean="0"/>
              <a:t>Comienza</a:t>
            </a:r>
            <a:r>
              <a:rPr lang="es-ES" baseline="0" dirty="0" smtClean="0"/>
              <a:t> docencia en 2010-11</a:t>
            </a:r>
          </a:p>
          <a:p>
            <a:pPr marL="0" indent="0">
              <a:buNone/>
            </a:pPr>
            <a:r>
              <a:rPr lang="es-ES" baseline="0" dirty="0" smtClean="0"/>
              <a:t>Grado bilingüe</a:t>
            </a:r>
          </a:p>
          <a:p>
            <a:pPr marL="0" indent="0">
              <a:buNone/>
            </a:pPr>
            <a:r>
              <a:rPr lang="es-ES" dirty="0" smtClean="0"/>
              <a:t>Duración: 4 años</a:t>
            </a:r>
          </a:p>
          <a:p>
            <a:pPr marL="0" indent="0">
              <a:buNone/>
            </a:pPr>
            <a:r>
              <a:rPr lang="es-ES" baseline="0" dirty="0" smtClean="0"/>
              <a:t>Acreditación ANECA</a:t>
            </a:r>
            <a:r>
              <a:rPr lang="es-ES" dirty="0" smtClean="0"/>
              <a:t> renovada en 2016</a:t>
            </a:r>
            <a:endParaRPr lang="es-ES" baseline="0" dirty="0" smtClean="0"/>
          </a:p>
          <a:p>
            <a:pPr marL="0" indent="0">
              <a:buNone/>
            </a:pPr>
            <a:r>
              <a:rPr lang="es-ES" baseline="0" dirty="0" smtClean="0"/>
              <a:t>Obtención sello</a:t>
            </a:r>
            <a:r>
              <a:rPr lang="es-ES" dirty="0" smtClean="0"/>
              <a:t> calidad Euro-</a:t>
            </a:r>
            <a:r>
              <a:rPr lang="es-ES" dirty="0" err="1" smtClean="0"/>
              <a:t>Inf</a:t>
            </a:r>
            <a:r>
              <a:rPr lang="es-ES" dirty="0" smtClean="0"/>
              <a:t> EQANIE </a:t>
            </a:r>
            <a:endParaRPr lang="es-ES" baseline="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0" y="4614072"/>
            <a:ext cx="2580640" cy="2243928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5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a 19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entorno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Plan de estudios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620" y="1298636"/>
            <a:ext cx="10515600" cy="5416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4 cursos (2 semestres)</a:t>
            </a:r>
          </a:p>
          <a:p>
            <a:pPr marL="0" indent="0">
              <a:buNone/>
            </a:pPr>
            <a:r>
              <a:rPr lang="es-ES" dirty="0" smtClean="0"/>
              <a:t>9 asignaturas optativas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5524302" y="465079"/>
          <a:ext cx="3154680" cy="1524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Álgebra lineal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Cálculo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Empresa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Fund</a:t>
                      </a:r>
                      <a:r>
                        <a:rPr lang="es-ES" sz="1400" dirty="0" smtClean="0"/>
                        <a:t>.</a:t>
                      </a:r>
                      <a:r>
                        <a:rPr lang="es-ES" sz="1400" baseline="0" dirty="0" smtClean="0"/>
                        <a:t> de informática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Introd</a:t>
                      </a:r>
                      <a:r>
                        <a:rPr lang="es-ES" sz="1400" dirty="0" smtClean="0"/>
                        <a:t>.</a:t>
                      </a:r>
                      <a:r>
                        <a:rPr lang="es-ES" sz="1400" baseline="0" dirty="0" smtClean="0"/>
                        <a:t> a la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8826048" y="480101"/>
          <a:ext cx="3154680" cy="1524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Ondas y electromagnetismo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Estadística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Fund</a:t>
                      </a:r>
                      <a:r>
                        <a:rPr lang="es-ES" sz="1400" dirty="0" smtClean="0"/>
                        <a:t>. Computadores y redes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Autómatas y </a:t>
                      </a:r>
                      <a:r>
                        <a:rPr lang="es-ES" sz="1400" dirty="0" err="1" smtClean="0"/>
                        <a:t>matem</a:t>
                      </a:r>
                      <a:r>
                        <a:rPr lang="es-ES" sz="1400" dirty="0" smtClean="0"/>
                        <a:t>. Discretas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Metod</a:t>
                      </a:r>
                      <a:r>
                        <a:rPr lang="es-ES" sz="1400" dirty="0" smtClean="0"/>
                        <a:t>. De la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5524302" y="2128619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Tecn</a:t>
                      </a:r>
                      <a:r>
                        <a:rPr lang="es-ES" sz="1400" dirty="0" smtClean="0"/>
                        <a:t>. Electrónica computadores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Arquitectura</a:t>
                      </a:r>
                      <a:r>
                        <a:rPr lang="es-ES" sz="1400" baseline="0" dirty="0" smtClean="0"/>
                        <a:t> de computadores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Estructuras de datos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Tecn</a:t>
                      </a:r>
                      <a:r>
                        <a:rPr lang="es-ES" sz="1400" dirty="0" smtClean="0"/>
                        <a:t>. y parad.</a:t>
                      </a:r>
                      <a:r>
                        <a:rPr lang="es-ES" sz="1400" baseline="0" dirty="0" smtClean="0"/>
                        <a:t> de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Computabilidad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8826048" y="2138974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operativos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Comunicación</a:t>
                      </a:r>
                      <a:r>
                        <a:rPr lang="es-ES" sz="1400" baseline="0" dirty="0" smtClean="0"/>
                        <a:t> persona-máquina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Bases de datos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Computación numérica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Algoritmia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/>
          </p:nvPr>
        </p:nvGraphicFramePr>
        <p:xfrm>
          <a:off x="5524302" y="3756440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Repositorios de información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Software y estándares para la web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Ingeniería del proceso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Diseño del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8826048" y="3766795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distribuidos e internet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Admon</a:t>
                      </a:r>
                      <a:r>
                        <a:rPr lang="es-ES" sz="1400" dirty="0" smtClean="0"/>
                        <a:t>. Sistemas y Redes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Seguridad Sistemas Informáticos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Arquitectura del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Diseño Lenguajes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5524302" y="5334000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Inteligentes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Ingeniería de requisitos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Calidad, </a:t>
                      </a:r>
                      <a:r>
                        <a:rPr lang="es-ES" sz="1400" dirty="0" err="1" smtClean="0"/>
                        <a:t>Valid</a:t>
                      </a:r>
                      <a:r>
                        <a:rPr lang="es-ES" sz="1400" dirty="0" smtClean="0"/>
                        <a:t>. y </a:t>
                      </a:r>
                      <a:r>
                        <a:rPr lang="es-ES" sz="1400" dirty="0" err="1" smtClean="0"/>
                        <a:t>verif</a:t>
                      </a:r>
                      <a:r>
                        <a:rPr lang="es-ES" sz="1400" dirty="0" smtClean="0"/>
                        <a:t>.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III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8826048" y="5344356"/>
          <a:ext cx="3154680" cy="14961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Dirección y Plan. Proyectos </a:t>
                      </a:r>
                      <a:r>
                        <a:rPr lang="es-ES" sz="1400" dirty="0" err="1" smtClean="0"/>
                        <a:t>Infor</a:t>
                      </a:r>
                      <a:r>
                        <a:rPr lang="es-ES" sz="1400" dirty="0" smtClean="0"/>
                        <a:t>.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471722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Asp</a:t>
                      </a:r>
                      <a:r>
                        <a:rPr lang="es-ES" sz="1400" dirty="0" smtClean="0"/>
                        <a:t>. Sociales legales, éticos y profesionales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smtClean="0"/>
                        <a:t>Informática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Prácticas externas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3684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Trabajo fin de grado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12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5071494" y="108815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1º</a:t>
            </a:r>
            <a:endParaRPr lang="en-GB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071494" y="269897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2º</a:t>
            </a:r>
            <a:endParaRPr lang="en-GB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071494" y="430050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3º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042718" y="5911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4º</a:t>
            </a:r>
            <a:endParaRPr lang="en-GB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8772708" y="4624286"/>
            <a:ext cx="3261360" cy="4231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/>
          <p:cNvSpPr txBox="1"/>
          <p:nvPr/>
        </p:nvSpPr>
        <p:spPr>
          <a:xfrm>
            <a:off x="6413858" y="220170"/>
            <a:ext cx="11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Semestre 1</a:t>
            </a:r>
            <a:endParaRPr lang="en-GB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786798" y="220170"/>
            <a:ext cx="11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Semestre 2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375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 y referencias curriculares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Definición de arquitectura del software</a:t>
            </a:r>
          </a:p>
          <a:p>
            <a:pPr marL="0" indent="0">
              <a:buNone/>
            </a:pPr>
            <a:r>
              <a:rPr lang="es-ES" dirty="0" smtClean="0"/>
              <a:t>Evolución de la disciplina</a:t>
            </a:r>
          </a:p>
          <a:p>
            <a:pPr marL="0" indent="0">
              <a:buNone/>
            </a:pPr>
            <a:r>
              <a:rPr lang="es-ES" dirty="0" smtClean="0"/>
              <a:t>Referencias curriculares</a:t>
            </a:r>
          </a:p>
          <a:p>
            <a:pPr marL="0" indent="0">
              <a:buNone/>
            </a:pPr>
            <a:r>
              <a:rPr lang="es-ES" dirty="0" smtClean="0"/>
              <a:t>Arquitectura del software en otras universidades</a:t>
            </a:r>
          </a:p>
          <a:p>
            <a:pPr marL="0" indent="0">
              <a:buNone/>
            </a:pPr>
            <a:r>
              <a:rPr lang="es-ES" dirty="0" smtClean="0"/>
              <a:t>Relación con otras asignaturas del plan de estudios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365125"/>
            <a:ext cx="10925175" cy="1325563"/>
          </a:xfrm>
        </p:spPr>
        <p:txBody>
          <a:bodyPr/>
          <a:lstStyle/>
          <a:p>
            <a:r>
              <a:rPr lang="es-ES" dirty="0" smtClean="0"/>
              <a:t>¿Qué es la arquitectura del software?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425" y="1792115"/>
            <a:ext cx="9504680" cy="231060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Arquitectura del software = metáfora de "arquitectura"</a:t>
            </a:r>
          </a:p>
          <a:p>
            <a:pPr marL="457200" lvl="1" indent="0">
              <a:buNone/>
            </a:pPr>
            <a:r>
              <a:rPr lang="es-ES" dirty="0" smtClean="0"/>
              <a:t>Etimológicamente: Arquitectura </a:t>
            </a:r>
            <a:r>
              <a:rPr lang="es-ES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⇝</a:t>
            </a:r>
            <a:r>
              <a:rPr lang="es-ES" dirty="0" smtClean="0"/>
              <a:t> </a:t>
            </a:r>
            <a:r>
              <a:rPr lang="es-ES" dirty="0" err="1" smtClean="0"/>
              <a:t>ἀρχιτέκτων</a:t>
            </a:r>
            <a:r>
              <a:rPr lang="es-ES" dirty="0" smtClean="0"/>
              <a:t>, "creador jefe"</a:t>
            </a:r>
          </a:p>
          <a:p>
            <a:pPr marL="457200" lvl="1" indent="0">
              <a:buNone/>
            </a:pPr>
            <a:r>
              <a:rPr lang="es-ES" dirty="0" err="1" smtClean="0"/>
              <a:t>Vitruvio</a:t>
            </a:r>
            <a:r>
              <a:rPr lang="es-ES" dirty="0" smtClean="0"/>
              <a:t>, "De arquitectura", 3 pilares de una arquitectura</a:t>
            </a:r>
          </a:p>
          <a:p>
            <a:pPr marL="914400" lvl="2" indent="0">
              <a:buNone/>
            </a:pPr>
            <a:r>
              <a:rPr lang="es-ES" dirty="0" smtClean="0"/>
              <a:t>Utilitas (utilidad)</a:t>
            </a:r>
          </a:p>
          <a:p>
            <a:pPr marL="914400" lvl="2" indent="0">
              <a:buNone/>
            </a:pPr>
            <a:r>
              <a:rPr lang="es-ES" dirty="0" smtClean="0"/>
              <a:t>Firmitas (durabilidad)</a:t>
            </a:r>
          </a:p>
          <a:p>
            <a:pPr marL="914400" lvl="2" indent="0">
              <a:buNone/>
            </a:pPr>
            <a:r>
              <a:rPr lang="es-ES" dirty="0" smtClean="0"/>
              <a:t>Venustas (elegancia)</a:t>
            </a:r>
            <a:endParaRPr lang="es-ES" b="1" dirty="0" smtClean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7" name="Picture 4" descr="APUNTES - REVISTA DIGITAL DE ARQUITECTURA: EL PARTENÓN - PARTE 1 HISTORIA,  CARACTERÍSTICAS ARQUITECTÓNICAS Y TÉCNICAS DE CONSTRUCCIÓN -- Arq. Tania  Arévalo Laz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04" y="1792115"/>
            <a:ext cx="246942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1295400" y="4769336"/>
            <a:ext cx="8696325" cy="13280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Definición ISO/IEC/IEEE 42010:2011</a:t>
            </a:r>
          </a:p>
          <a:p>
            <a:pPr lvl="1"/>
            <a:r>
              <a:rPr lang="es-ES" i="1" dirty="0"/>
              <a:t>Arquitectura: conceptos o propiedades fundamentales de un sistema en su entorno, representado por sus elementos, las relaciones entre ellos, y los principios de su diseño y evolución.</a:t>
            </a:r>
          </a:p>
        </p:txBody>
      </p:sp>
    </p:spTree>
    <p:extLst>
      <p:ext uri="{BB962C8B-B14F-4D97-AF65-F5344CB8AC3E}">
        <p14:creationId xmlns:p14="http://schemas.microsoft.com/office/powerpoint/2010/main" val="29360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81792" y="580250"/>
            <a:ext cx="5338916" cy="1325563"/>
          </a:xfrm>
        </p:spPr>
        <p:txBody>
          <a:bodyPr/>
          <a:lstStyle/>
          <a:p>
            <a:pPr algn="ctr"/>
            <a:r>
              <a:rPr lang="es-ES" dirty="0" smtClean="0"/>
              <a:t>Evolución arquitectura del software</a:t>
            </a:r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2800647" y="508877"/>
            <a:ext cx="42519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Conferencia OTAN - Ingeniería del software (68)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Ley de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Conway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(68)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considered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harmful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(68)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Parnas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descomposición modular (72)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Libro "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Mytical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(F. Brooks) 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(75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408227" y="1927035"/>
            <a:ext cx="4020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estructurado, T. </a:t>
            </a:r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DeMarco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(78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estructurado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L. Constantine, 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Yourdon (85)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 y programación orientada a objetos (85-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Herramientas CASE (82-)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27364" y="2913836"/>
            <a:ext cx="4257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Libro "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(Gamma et al) (95)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 (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Rumbaugh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Jacobson,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Booch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(96-)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Libro "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(M. Shaw, D. Garlan) (96)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ADLs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(96-)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55698" y="3841519"/>
            <a:ext cx="3515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Refactoring, TDD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(98)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 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(99)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Manifiesto ágil (01)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Libro "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(E. Evans) 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(03)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Libro "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(R. Martin) 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(05)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36537" y="5124663"/>
            <a:ext cx="2239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(09)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delivery (10)</a:t>
            </a:r>
          </a:p>
          <a:p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Microservicios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(12-)</a:t>
            </a:r>
          </a:p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Arquitecturas continuas (15)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82617" y="6081320"/>
          <a:ext cx="1034573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521">
                  <a:extLst>
                    <a:ext uri="{9D8B030D-6E8A-4147-A177-3AD203B41FA5}">
                      <a16:colId xmlns:a16="http://schemas.microsoft.com/office/drawing/2014/main" val="538484778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1433183784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2954158559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859877287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1968786223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1962983332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344251165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1440749659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2439102206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687885552"/>
                    </a:ext>
                  </a:extLst>
                </a:gridCol>
                <a:gridCol w="940521">
                  <a:extLst>
                    <a:ext uri="{9D8B030D-6E8A-4147-A177-3AD203B41FA5}">
                      <a16:colId xmlns:a16="http://schemas.microsoft.com/office/drawing/2014/main" val="1958291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8049"/>
                  </a:ext>
                </a:extLst>
              </a:tr>
            </a:tbl>
          </a:graphicData>
        </a:graphic>
      </p:graphicFrame>
      <p:cxnSp>
        <p:nvCxnSpPr>
          <p:cNvPr id="12" name="Conector recto 11"/>
          <p:cNvCxnSpPr/>
          <p:nvPr/>
        </p:nvCxnSpPr>
        <p:spPr>
          <a:xfrm>
            <a:off x="45720" y="323178"/>
            <a:ext cx="0" cy="57894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45720" y="6112653"/>
            <a:ext cx="11947309" cy="0"/>
          </a:xfrm>
          <a:prstGeom prst="line">
            <a:avLst/>
          </a:prstGeom>
          <a:ln w="19050"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Flecha derecha 13"/>
          <p:cNvSpPr/>
          <p:nvPr/>
        </p:nvSpPr>
        <p:spPr>
          <a:xfrm>
            <a:off x="185463" y="411762"/>
            <a:ext cx="2615184" cy="1460958"/>
          </a:xfrm>
          <a:prstGeom prst="rightArrow">
            <a:avLst>
              <a:gd name="adj1" fmla="val 79244"/>
              <a:gd name="adj2" fmla="val 21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Fundamentos</a:t>
            </a:r>
            <a:endParaRPr lang="en-GB" dirty="0"/>
          </a:p>
        </p:txBody>
      </p:sp>
      <p:sp>
        <p:nvSpPr>
          <p:cNvPr id="15" name="Flecha derecha 14"/>
          <p:cNvSpPr/>
          <p:nvPr/>
        </p:nvSpPr>
        <p:spPr>
          <a:xfrm>
            <a:off x="2319190" y="1840460"/>
            <a:ext cx="2053319" cy="1210618"/>
          </a:xfrm>
          <a:prstGeom prst="rightArrow">
            <a:avLst>
              <a:gd name="adj1" fmla="val 79244"/>
              <a:gd name="adj2" fmla="val 21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Análisis y diseño </a:t>
            </a:r>
            <a:r>
              <a:rPr lang="es-ES" sz="1600" smtClean="0"/>
              <a:t>estructurado </a:t>
            </a:r>
            <a:endParaRPr lang="es-ES" sz="1600" dirty="0" smtClean="0"/>
          </a:p>
        </p:txBody>
      </p:sp>
      <p:sp>
        <p:nvSpPr>
          <p:cNvPr id="16" name="Flecha derecha 15"/>
          <p:cNvSpPr/>
          <p:nvPr/>
        </p:nvSpPr>
        <p:spPr>
          <a:xfrm>
            <a:off x="4174045" y="2872913"/>
            <a:ext cx="2053319" cy="1210618"/>
          </a:xfrm>
          <a:prstGeom prst="rightArrow">
            <a:avLst>
              <a:gd name="adj1" fmla="val 79244"/>
              <a:gd name="adj2" fmla="val 21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"</a:t>
            </a:r>
            <a:r>
              <a:rPr lang="es-ES" sz="1600" i="1" dirty="0" smtClean="0"/>
              <a:t>Golden </a:t>
            </a:r>
            <a:r>
              <a:rPr lang="es-ES" sz="1600" i="1" dirty="0" err="1" smtClean="0"/>
              <a:t>age</a:t>
            </a:r>
            <a:r>
              <a:rPr lang="es-ES" sz="1600" dirty="0" smtClean="0"/>
              <a:t>"</a:t>
            </a:r>
          </a:p>
          <a:p>
            <a:pPr algn="ctr"/>
            <a:r>
              <a:rPr lang="es-ES" sz="1600" dirty="0" smtClean="0"/>
              <a:t>arquitectura software</a:t>
            </a:r>
            <a:endParaRPr lang="en-GB" sz="1600" dirty="0"/>
          </a:p>
        </p:txBody>
      </p:sp>
      <p:sp>
        <p:nvSpPr>
          <p:cNvPr id="17" name="Flecha derecha 16"/>
          <p:cNvSpPr/>
          <p:nvPr/>
        </p:nvSpPr>
        <p:spPr>
          <a:xfrm>
            <a:off x="6019374" y="3817728"/>
            <a:ext cx="2292669" cy="1347937"/>
          </a:xfrm>
          <a:prstGeom prst="rightArrow">
            <a:avLst>
              <a:gd name="adj1" fmla="val 79244"/>
              <a:gd name="adj2" fmla="val 21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Metodologías </a:t>
            </a:r>
          </a:p>
          <a:p>
            <a:pPr algn="ctr"/>
            <a:r>
              <a:rPr lang="es-ES" sz="1600" dirty="0" smtClean="0"/>
              <a:t>ágiles</a:t>
            </a:r>
            <a:endParaRPr lang="en-GB" sz="1600" dirty="0"/>
          </a:p>
        </p:txBody>
      </p:sp>
      <p:sp>
        <p:nvSpPr>
          <p:cNvPr id="18" name="Flecha derecha 17"/>
          <p:cNvSpPr/>
          <p:nvPr/>
        </p:nvSpPr>
        <p:spPr>
          <a:xfrm>
            <a:off x="8031986" y="4946054"/>
            <a:ext cx="2053319" cy="1210618"/>
          </a:xfrm>
          <a:prstGeom prst="rightArrow">
            <a:avLst>
              <a:gd name="adj1" fmla="val 79244"/>
              <a:gd name="adj2" fmla="val 21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Arquitecturas evolutivas o continuas</a:t>
            </a:r>
            <a:endParaRPr lang="en-GB" sz="1600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/>
          </p:nvPr>
        </p:nvGraphicFramePr>
        <p:xfrm>
          <a:off x="144112" y="6339840"/>
          <a:ext cx="9842665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8533">
                  <a:extLst>
                    <a:ext uri="{9D8B030D-6E8A-4147-A177-3AD203B41FA5}">
                      <a16:colId xmlns:a16="http://schemas.microsoft.com/office/drawing/2014/main" val="3878927977"/>
                    </a:ext>
                  </a:extLst>
                </a:gridCol>
                <a:gridCol w="1968533">
                  <a:extLst>
                    <a:ext uri="{9D8B030D-6E8A-4147-A177-3AD203B41FA5}">
                      <a16:colId xmlns:a16="http://schemas.microsoft.com/office/drawing/2014/main" val="3333542287"/>
                    </a:ext>
                  </a:extLst>
                </a:gridCol>
                <a:gridCol w="1968533">
                  <a:extLst>
                    <a:ext uri="{9D8B030D-6E8A-4147-A177-3AD203B41FA5}">
                      <a16:colId xmlns:a16="http://schemas.microsoft.com/office/drawing/2014/main" val="620979183"/>
                    </a:ext>
                  </a:extLst>
                </a:gridCol>
                <a:gridCol w="1968533">
                  <a:extLst>
                    <a:ext uri="{9D8B030D-6E8A-4147-A177-3AD203B41FA5}">
                      <a16:colId xmlns:a16="http://schemas.microsoft.com/office/drawing/2014/main" val="4227891745"/>
                    </a:ext>
                  </a:extLst>
                </a:gridCol>
                <a:gridCol w="1968533">
                  <a:extLst>
                    <a:ext uri="{9D8B030D-6E8A-4147-A177-3AD203B41FA5}">
                      <a16:colId xmlns:a16="http://schemas.microsoft.com/office/drawing/2014/main" val="2156044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Mainframes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Ordenadores personales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 distribuida</a:t>
                      </a:r>
                    </a:p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s-E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-servidor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</a:t>
                      </a:r>
                      <a:r>
                        <a:rPr lang="es-E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basada en servicios w</a:t>
                      </a:r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 en la nube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2961991"/>
                  </a:ext>
                </a:extLst>
              </a:tr>
            </a:tbl>
          </a:graphicData>
        </a:graphic>
      </p:graphicFrame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37988"/>
              </p:ext>
            </p:extLst>
          </p:nvPr>
        </p:nvGraphicFramePr>
        <p:xfrm>
          <a:off x="0" y="-1891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7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565" y="204915"/>
            <a:ext cx="12065883" cy="1325563"/>
          </a:xfrm>
        </p:spPr>
        <p:txBody>
          <a:bodyPr/>
          <a:lstStyle/>
          <a:p>
            <a:r>
              <a:rPr lang="es-ES" dirty="0" smtClean="0"/>
              <a:t>¿Futuro de la arquitectura del software?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238" y="1346485"/>
            <a:ext cx="11397144" cy="52723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Actualmente:</a:t>
            </a:r>
          </a:p>
          <a:p>
            <a:pPr marL="457200" lvl="1" indent="0">
              <a:buNone/>
            </a:pPr>
            <a:r>
              <a:rPr lang="es-ES" dirty="0" err="1" smtClean="0"/>
              <a:t>Microservicios</a:t>
            </a:r>
            <a:r>
              <a:rPr lang="es-ES" dirty="0" smtClean="0"/>
              <a:t> y creciente interés en aspectos de arquitectura del software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1020148" y="4418182"/>
            <a:ext cx="1948231" cy="11181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Complejidad</a:t>
            </a:r>
          </a:p>
          <a:p>
            <a:pPr algn="ctr"/>
            <a:r>
              <a:rPr lang="es-ES" dirty="0" smtClean="0"/>
              <a:t>Rendimiento</a:t>
            </a:r>
            <a:endParaRPr lang="en-GB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3071740" y="4406548"/>
            <a:ext cx="1700438" cy="11451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Usabilidad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6823769" y="4375391"/>
            <a:ext cx="1814208" cy="117373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Estabilidad</a:t>
            </a:r>
          </a:p>
          <a:p>
            <a:pPr algn="ctr"/>
            <a:r>
              <a:rPr lang="es-ES" dirty="0" smtClean="0"/>
              <a:t>Escalabilidad</a:t>
            </a:r>
            <a:endParaRPr lang="en-GB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10232880" y="4362774"/>
            <a:ext cx="1885530" cy="1198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Aspectos</a:t>
            </a:r>
          </a:p>
          <a:p>
            <a:pPr algn="ctr"/>
            <a:r>
              <a:rPr lang="es-ES" dirty="0" smtClean="0"/>
              <a:t>éticos y morales</a:t>
            </a:r>
          </a:p>
          <a:p>
            <a:pPr algn="ctr"/>
            <a:r>
              <a:rPr lang="es-ES" dirty="0" smtClean="0"/>
              <a:t>Sostenibilidad</a:t>
            </a:r>
            <a:endParaRPr lang="en-GB" dirty="0"/>
          </a:p>
        </p:txBody>
      </p:sp>
      <p:graphicFrame>
        <p:nvGraphicFramePr>
          <p:cNvPr id="31" name="Tabla 30"/>
          <p:cNvGraphicFramePr>
            <a:graphicFrameLocks noGrp="1"/>
          </p:cNvGraphicFramePr>
          <p:nvPr>
            <p:extLst/>
          </p:nvPr>
        </p:nvGraphicFramePr>
        <p:xfrm>
          <a:off x="45721" y="5785089"/>
          <a:ext cx="100837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6709">
                  <a:extLst>
                    <a:ext uri="{9D8B030D-6E8A-4147-A177-3AD203B41FA5}">
                      <a16:colId xmlns:a16="http://schemas.microsoft.com/office/drawing/2014/main" val="538484778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1433183784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2954158559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859877287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1968786223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1962983332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344251165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1440749659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2439102206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687885552"/>
                    </a:ext>
                  </a:extLst>
                </a:gridCol>
                <a:gridCol w="916709">
                  <a:extLst>
                    <a:ext uri="{9D8B030D-6E8A-4147-A177-3AD203B41FA5}">
                      <a16:colId xmlns:a16="http://schemas.microsoft.com/office/drawing/2014/main" val="1958291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8049"/>
                  </a:ext>
                </a:extLst>
              </a:tr>
            </a:tbl>
          </a:graphicData>
        </a:graphic>
      </p:graphicFrame>
      <p:cxnSp>
        <p:nvCxnSpPr>
          <p:cNvPr id="32" name="Conector recto 31"/>
          <p:cNvCxnSpPr/>
          <p:nvPr/>
        </p:nvCxnSpPr>
        <p:spPr>
          <a:xfrm>
            <a:off x="45720" y="323178"/>
            <a:ext cx="0" cy="542752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H="1">
            <a:off x="45720" y="5750703"/>
            <a:ext cx="11947309" cy="0"/>
          </a:xfrm>
          <a:prstGeom prst="line">
            <a:avLst/>
          </a:prstGeom>
          <a:ln w="19050">
            <a:solidFill>
              <a:schemeClr val="accent1"/>
            </a:solidFill>
            <a:headEnd type="stealth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Tabla 38"/>
          <p:cNvGraphicFramePr>
            <a:graphicFrameLocks noGrp="1"/>
          </p:cNvGraphicFramePr>
          <p:nvPr>
            <p:extLst/>
          </p:nvPr>
        </p:nvGraphicFramePr>
        <p:xfrm>
          <a:off x="-190542" y="6093948"/>
          <a:ext cx="1184892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4821">
                  <a:extLst>
                    <a:ext uri="{9D8B030D-6E8A-4147-A177-3AD203B41FA5}">
                      <a16:colId xmlns:a16="http://schemas.microsoft.com/office/drawing/2014/main" val="3878927977"/>
                    </a:ext>
                  </a:extLst>
                </a:gridCol>
                <a:gridCol w="1974821">
                  <a:extLst>
                    <a:ext uri="{9D8B030D-6E8A-4147-A177-3AD203B41FA5}">
                      <a16:colId xmlns:a16="http://schemas.microsoft.com/office/drawing/2014/main" val="3333542287"/>
                    </a:ext>
                  </a:extLst>
                </a:gridCol>
                <a:gridCol w="1974821">
                  <a:extLst>
                    <a:ext uri="{9D8B030D-6E8A-4147-A177-3AD203B41FA5}">
                      <a16:colId xmlns:a16="http://schemas.microsoft.com/office/drawing/2014/main" val="620979183"/>
                    </a:ext>
                  </a:extLst>
                </a:gridCol>
                <a:gridCol w="1974821">
                  <a:extLst>
                    <a:ext uri="{9D8B030D-6E8A-4147-A177-3AD203B41FA5}">
                      <a16:colId xmlns:a16="http://schemas.microsoft.com/office/drawing/2014/main" val="4227891745"/>
                    </a:ext>
                  </a:extLst>
                </a:gridCol>
                <a:gridCol w="1974821">
                  <a:extLst>
                    <a:ext uri="{9D8B030D-6E8A-4147-A177-3AD203B41FA5}">
                      <a16:colId xmlns:a16="http://schemas.microsoft.com/office/drawing/2014/main" val="2156044059"/>
                    </a:ext>
                  </a:extLst>
                </a:gridCol>
                <a:gridCol w="1974821">
                  <a:extLst>
                    <a:ext uri="{9D8B030D-6E8A-4147-A177-3AD203B41FA5}">
                      <a16:colId xmlns:a16="http://schemas.microsoft.com/office/drawing/2014/main" val="3492216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Mainframes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Ordenadores personales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 distribuida</a:t>
                      </a:r>
                    </a:p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s-E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-servidor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</a:t>
                      </a:r>
                      <a:r>
                        <a:rPr lang="es-E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basada en servicios w</a:t>
                      </a:r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Computación en la nube</a:t>
                      </a:r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2961991"/>
                  </a:ext>
                </a:extLst>
              </a:tr>
            </a:tbl>
          </a:graphicData>
        </a:graphic>
      </p:graphicFrame>
      <p:sp>
        <p:nvSpPr>
          <p:cNvPr id="40" name="Rectángulo redondeado 39"/>
          <p:cNvSpPr/>
          <p:nvPr/>
        </p:nvSpPr>
        <p:spPr>
          <a:xfrm>
            <a:off x="4885949" y="4405343"/>
            <a:ext cx="1824049" cy="11437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Disponibilidad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8751748" y="4342579"/>
            <a:ext cx="1377772" cy="12065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Seguridad</a:t>
            </a:r>
          </a:p>
          <a:p>
            <a:pPr algn="ctr"/>
            <a:r>
              <a:rPr lang="es-ES" dirty="0" smtClean="0"/>
              <a:t>privacidad</a:t>
            </a:r>
            <a:endParaRPr lang="en-GB" dirty="0"/>
          </a:p>
        </p:txBody>
      </p:sp>
      <p:graphicFrame>
        <p:nvGraphicFramePr>
          <p:cNvPr id="16" name="Tabla 1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261237" y="2207838"/>
            <a:ext cx="118571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¿Perspectivas de futuro?</a:t>
            </a:r>
          </a:p>
          <a:p>
            <a:pPr lvl="1"/>
            <a:r>
              <a:rPr lang="es-ES" sz="2400" dirty="0" smtClean="0"/>
              <a:t>¿</a:t>
            </a:r>
            <a:r>
              <a:rPr lang="es-ES" sz="2400" dirty="0" smtClean="0"/>
              <a:t>Cloud/</a:t>
            </a:r>
            <a:r>
              <a:rPr lang="es-ES" sz="2400" dirty="0" err="1" smtClean="0"/>
              <a:t>edge</a:t>
            </a:r>
            <a:r>
              <a:rPr lang="es-ES" sz="2400" dirty="0" smtClean="0"/>
              <a:t>/</a:t>
            </a:r>
            <a:r>
              <a:rPr lang="es-ES" sz="2400" dirty="0" err="1" smtClean="0"/>
              <a:t>fog</a:t>
            </a:r>
            <a:r>
              <a:rPr lang="es-ES" sz="2400" dirty="0" smtClean="0"/>
              <a:t> </a:t>
            </a:r>
            <a:r>
              <a:rPr lang="es-ES" sz="2400" dirty="0" err="1"/>
              <a:t>computing</a:t>
            </a:r>
            <a:r>
              <a:rPr lang="es-ES" sz="2400" dirty="0"/>
              <a:t>, Computación </a:t>
            </a:r>
            <a:r>
              <a:rPr lang="es-ES" sz="2400" dirty="0" smtClean="0"/>
              <a:t>ubicua?</a:t>
            </a:r>
            <a:endParaRPr lang="es-ES" sz="2400" dirty="0"/>
          </a:p>
          <a:p>
            <a:r>
              <a:rPr lang="es-ES" sz="2400" dirty="0" smtClean="0"/>
              <a:t>Otros atributos de calidad que cobrarán importancia: </a:t>
            </a:r>
            <a:endParaRPr lang="es-ES" sz="2400" dirty="0"/>
          </a:p>
          <a:p>
            <a:pPr lvl="1"/>
            <a:r>
              <a:rPr lang="es-ES" sz="2400" dirty="0"/>
              <a:t>Privacidad, </a:t>
            </a:r>
            <a:r>
              <a:rPr lang="es-ES" sz="2400" dirty="0" smtClean="0"/>
              <a:t>aspectos éticos y morales, sostenibilidad</a:t>
            </a:r>
            <a:r>
              <a:rPr lang="es-ES" sz="2400" dirty="0"/>
              <a:t>, ...</a:t>
            </a:r>
            <a:endParaRPr lang="en-GB" sz="2400" dirty="0"/>
          </a:p>
        </p:txBody>
      </p:sp>
      <p:sp>
        <p:nvSpPr>
          <p:cNvPr id="5" name="Rectángulo 4"/>
          <p:cNvSpPr/>
          <p:nvPr/>
        </p:nvSpPr>
        <p:spPr>
          <a:xfrm>
            <a:off x="9718148" y="6027333"/>
            <a:ext cx="218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Fog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comp.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Computación 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ubicua?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680" y="4742210"/>
            <a:ext cx="770787" cy="7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98" y="365125"/>
            <a:ext cx="11107902" cy="1325563"/>
          </a:xfrm>
        </p:spPr>
        <p:txBody>
          <a:bodyPr/>
          <a:lstStyle/>
          <a:p>
            <a:r>
              <a:rPr lang="es-ES" dirty="0" smtClean="0"/>
              <a:t>Datos generales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898" y="1904214"/>
            <a:ext cx="10811782" cy="14731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Doctor Ingeniero en Informática, Dpto. Informática, </a:t>
            </a:r>
            <a:r>
              <a:rPr lang="es-ES" sz="2400" dirty="0" smtClean="0"/>
              <a:t>2001 (premio extraordinario)</a:t>
            </a:r>
          </a:p>
          <a:p>
            <a:pPr marL="0" indent="0">
              <a:buNone/>
            </a:pPr>
            <a:r>
              <a:rPr lang="es-ES" sz="2400" dirty="0"/>
              <a:t>Ingeniero en Informática, ETS Ingenieros Industriales e Informáticos, 1994</a:t>
            </a:r>
          </a:p>
          <a:p>
            <a:pPr marL="0" indent="0">
              <a:buNone/>
            </a:pPr>
            <a:r>
              <a:rPr lang="es-ES" sz="2400" dirty="0" smtClean="0"/>
              <a:t>Diplomado en Informática, Sistemas, Esc. Ing. </a:t>
            </a:r>
            <a:r>
              <a:rPr lang="es-ES" sz="2400" dirty="0" err="1" smtClean="0"/>
              <a:t>Téc</a:t>
            </a:r>
            <a:r>
              <a:rPr lang="es-ES" sz="2400" dirty="0" smtClean="0"/>
              <a:t>. Informática, 1992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45898" y="3972695"/>
            <a:ext cx="609600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ES" sz="2400" dirty="0" smtClean="0"/>
              <a:t>Profesor </a:t>
            </a:r>
            <a:r>
              <a:rPr lang="es-ES" sz="2400" dirty="0"/>
              <a:t>Titular de Universidad, 2004</a:t>
            </a:r>
          </a:p>
          <a:p>
            <a:r>
              <a:rPr lang="es-ES" sz="2400" dirty="0"/>
              <a:t>Profesor Titular de Escuela Universitaria, 1999</a:t>
            </a:r>
          </a:p>
          <a:p>
            <a:r>
              <a:rPr lang="es-ES" sz="2400" dirty="0" smtClean="0"/>
              <a:t>Profesor </a:t>
            </a:r>
            <a:r>
              <a:rPr lang="es-ES" sz="2400" dirty="0"/>
              <a:t>Asociado, </a:t>
            </a:r>
            <a:r>
              <a:rPr lang="es-ES" sz="2400" dirty="0" smtClean="0"/>
              <a:t>1992</a:t>
            </a:r>
          </a:p>
          <a:p>
            <a:r>
              <a:rPr lang="es-ES" sz="2400" dirty="0" smtClean="0"/>
              <a:t>A. programador, 1990</a:t>
            </a:r>
          </a:p>
          <a:p>
            <a:r>
              <a:rPr lang="es-ES" sz="2400" dirty="0" smtClean="0"/>
              <a:t>Becario, 1989-91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45898" y="1509546"/>
            <a:ext cx="272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Formación académica</a:t>
            </a:r>
            <a:endParaRPr lang="en-GB" dirty="0"/>
          </a:p>
        </p:txBody>
      </p:sp>
      <p:sp>
        <p:nvSpPr>
          <p:cNvPr id="6" name="CuadroTexto 5"/>
          <p:cNvSpPr txBox="1"/>
          <p:nvPr/>
        </p:nvSpPr>
        <p:spPr>
          <a:xfrm>
            <a:off x="245898" y="3590908"/>
            <a:ext cx="444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Actividad científico-profesional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6706828" y="5608431"/>
            <a:ext cx="3809663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400" dirty="0" smtClean="0"/>
              <a:t>3 sexenios de investigación</a:t>
            </a:r>
          </a:p>
          <a:p>
            <a:r>
              <a:rPr lang="es-ES" sz="2400" dirty="0" smtClean="0"/>
              <a:t>5 quinquenios de docencia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706828" y="5239099"/>
            <a:ext cx="272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Reconocimientos</a:t>
            </a:r>
            <a:endParaRPr lang="en-GB" dirty="0"/>
          </a:p>
        </p:txBody>
      </p:sp>
      <p:sp>
        <p:nvSpPr>
          <p:cNvPr id="11" name="Rectángulo 10"/>
          <p:cNvSpPr/>
          <p:nvPr/>
        </p:nvSpPr>
        <p:spPr>
          <a:xfrm>
            <a:off x="6706828" y="3746714"/>
            <a:ext cx="513587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400" dirty="0" smtClean="0"/>
              <a:t>Investigador principal y fundador (2004)</a:t>
            </a:r>
          </a:p>
          <a:p>
            <a:r>
              <a:rPr lang="es-ES" sz="2400" dirty="0" smtClean="0"/>
              <a:t>Grupo WESO (</a:t>
            </a:r>
            <a:r>
              <a:rPr lang="es-ES" sz="2400" dirty="0" err="1" smtClean="0"/>
              <a:t>WEb</a:t>
            </a:r>
            <a:r>
              <a:rPr lang="es-ES" sz="2400" dirty="0" smtClean="0"/>
              <a:t> </a:t>
            </a:r>
            <a:r>
              <a:rPr lang="es-ES" sz="2400" dirty="0" err="1" smtClean="0"/>
              <a:t>Semantics</a:t>
            </a:r>
            <a:r>
              <a:rPr lang="es-ES" sz="2400" dirty="0" smtClean="0"/>
              <a:t> Oviedo)</a:t>
            </a:r>
          </a:p>
          <a:p>
            <a:pPr lvl="1"/>
            <a:r>
              <a:rPr lang="es-ES" sz="2000" dirty="0" smtClean="0"/>
              <a:t>Grupo reconocido en ANEP (2012,2018)</a:t>
            </a:r>
          </a:p>
        </p:txBody>
      </p:sp>
      <p:graphicFrame>
        <p:nvGraphicFramePr>
          <p:cNvPr id="13" name="Tabla 12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- datos generales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2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20" y="2210246"/>
            <a:ext cx="608570" cy="6732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9346" y="365125"/>
            <a:ext cx="10614454" cy="1325563"/>
          </a:xfrm>
        </p:spPr>
        <p:txBody>
          <a:bodyPr/>
          <a:lstStyle/>
          <a:p>
            <a:r>
              <a:rPr lang="es-ES" dirty="0" smtClean="0"/>
              <a:t>Referencias curriculares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9346" y="1740853"/>
            <a:ext cx="11209638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ACM-IEEE Computing </a:t>
            </a:r>
            <a:r>
              <a:rPr lang="es-ES" dirty="0" err="1" smtClean="0"/>
              <a:t>Curricula</a:t>
            </a:r>
            <a:r>
              <a:rPr lang="es-ES" dirty="0" smtClean="0"/>
              <a:t> (SEEK 2014)</a:t>
            </a:r>
          </a:p>
          <a:p>
            <a:pPr marL="0" indent="0">
              <a:buNone/>
            </a:pPr>
            <a:r>
              <a:rPr lang="es-ES" dirty="0" smtClean="0"/>
              <a:t>SWBOK v3 (2014)</a:t>
            </a:r>
          </a:p>
          <a:p>
            <a:pPr marL="0" indent="0">
              <a:buNone/>
            </a:pPr>
            <a:r>
              <a:rPr lang="es-ES" dirty="0" smtClean="0"/>
              <a:t>Otros</a:t>
            </a:r>
          </a:p>
          <a:p>
            <a:pPr marL="457200" lvl="1" indent="0">
              <a:buNone/>
            </a:pPr>
            <a:r>
              <a:rPr lang="es-ES" dirty="0" smtClean="0"/>
              <a:t>IFIP </a:t>
            </a:r>
            <a:r>
              <a:rPr lang="es-ES" dirty="0" err="1" smtClean="0"/>
              <a:t>Informatics</a:t>
            </a:r>
            <a:r>
              <a:rPr lang="es-ES" dirty="0" smtClean="0"/>
              <a:t> </a:t>
            </a:r>
            <a:r>
              <a:rPr lang="es-ES" dirty="0" err="1" smtClean="0"/>
              <a:t>Curricula</a:t>
            </a:r>
            <a:r>
              <a:rPr lang="es-ES" dirty="0" smtClean="0"/>
              <a:t> 2000</a:t>
            </a:r>
          </a:p>
          <a:p>
            <a:pPr marL="457200" lvl="1" indent="0">
              <a:buNone/>
            </a:pPr>
            <a:r>
              <a:rPr lang="es-ES" dirty="0" smtClean="0"/>
              <a:t>IASA </a:t>
            </a:r>
            <a:r>
              <a:rPr lang="es-ES" dirty="0" smtClean="0"/>
              <a:t>(Asociación Internacional Arquitectos </a:t>
            </a:r>
            <a:r>
              <a:rPr lang="es-ES" dirty="0"/>
              <a:t>IT) </a:t>
            </a:r>
            <a:r>
              <a:rPr lang="es-ES" dirty="0" err="1"/>
              <a:t>ITABoK</a:t>
            </a:r>
            <a:r>
              <a:rPr lang="es-ES" dirty="0"/>
              <a:t> </a:t>
            </a:r>
            <a:r>
              <a:rPr lang="es-ES" dirty="0" smtClean="0"/>
              <a:t>3.0</a:t>
            </a:r>
          </a:p>
          <a:p>
            <a:pPr marL="914400" lvl="2" indent="0">
              <a:buNone/>
            </a:pPr>
            <a:r>
              <a:rPr lang="es-ES" dirty="0"/>
              <a:t>5 pilares: Estrategia de negocios, dinámicas humanas, diseño, Entorno TI, atributos de calidad</a:t>
            </a:r>
          </a:p>
          <a:p>
            <a:pPr marL="914400" lvl="2" indent="0">
              <a:buNone/>
            </a:pPr>
            <a:r>
              <a:rPr lang="es-ES" dirty="0"/>
              <a:t>4 especialidades: arquitectura de negocios, información, infraestructura, software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iSAQB</a:t>
            </a:r>
            <a:r>
              <a:rPr lang="es-ES" dirty="0" smtClean="0"/>
              <a:t> - International Software </a:t>
            </a:r>
            <a:r>
              <a:rPr lang="es-ES" dirty="0" err="1" smtClean="0"/>
              <a:t>Architecture</a:t>
            </a:r>
            <a:r>
              <a:rPr lang="es-ES" dirty="0" smtClean="0"/>
              <a:t> </a:t>
            </a:r>
            <a:r>
              <a:rPr lang="es-ES" dirty="0" err="1" smtClean="0"/>
              <a:t>Qualifications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28" y="829943"/>
            <a:ext cx="1361785" cy="8511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88" y="1691802"/>
            <a:ext cx="1808483" cy="643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515" y="4356411"/>
            <a:ext cx="1020391" cy="10203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52" y="5239265"/>
            <a:ext cx="884335" cy="114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80" y="3024027"/>
            <a:ext cx="1268250" cy="62942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34" y="3848766"/>
            <a:ext cx="650789" cy="65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221" y="314960"/>
            <a:ext cx="10515600" cy="1325563"/>
          </a:xfrm>
        </p:spPr>
        <p:txBody>
          <a:bodyPr/>
          <a:lstStyle/>
          <a:p>
            <a:r>
              <a:rPr lang="es-ES" dirty="0" smtClean="0"/>
              <a:t>¿Cómo se imparte Arquitectura del software?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1341" y="1825625"/>
            <a:ext cx="10822459" cy="377198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Dentro de </a:t>
            </a:r>
            <a:r>
              <a:rPr lang="es-ES" dirty="0" smtClean="0"/>
              <a:t>asignatura </a:t>
            </a:r>
            <a:r>
              <a:rPr lang="es-ES" i="1" dirty="0" smtClean="0"/>
              <a:t>Ingeniería </a:t>
            </a:r>
            <a:r>
              <a:rPr lang="es-ES" i="1" dirty="0"/>
              <a:t>del </a:t>
            </a:r>
            <a:r>
              <a:rPr lang="es-ES" i="1" dirty="0" smtClean="0"/>
              <a:t>Software</a:t>
            </a:r>
          </a:p>
          <a:p>
            <a:pPr marL="457200" lvl="1" indent="0">
              <a:buNone/>
            </a:pPr>
            <a:r>
              <a:rPr lang="es-ES" dirty="0" smtClean="0"/>
              <a:t>Sobre todo en titulaciones de ingeniería informática</a:t>
            </a:r>
            <a:endParaRPr lang="en-GB" dirty="0"/>
          </a:p>
          <a:p>
            <a:pPr marL="0" indent="0">
              <a:buNone/>
            </a:pPr>
            <a:r>
              <a:rPr lang="es-ES" dirty="0" smtClean="0"/>
              <a:t>Unida a otras asignaturas</a:t>
            </a:r>
          </a:p>
          <a:p>
            <a:pPr marL="457200" lvl="1" indent="0">
              <a:buNone/>
            </a:pPr>
            <a:r>
              <a:rPr lang="es-ES" dirty="0" smtClean="0"/>
              <a:t>Ejemplo: "Arquitectura y </a:t>
            </a:r>
            <a:r>
              <a:rPr lang="es-ES" i="1" dirty="0" smtClean="0"/>
              <a:t>Diseño software</a:t>
            </a:r>
            <a:r>
              <a:rPr lang="es-ES" dirty="0"/>
              <a:t>"</a:t>
            </a:r>
          </a:p>
          <a:p>
            <a:pPr marL="0" indent="0">
              <a:buNone/>
            </a:pPr>
            <a:r>
              <a:rPr lang="es-ES" dirty="0" smtClean="0"/>
              <a:t>Asignatura independiente "</a:t>
            </a:r>
            <a:r>
              <a:rPr lang="es-ES" i="1" dirty="0" smtClean="0"/>
              <a:t>Arquitectura del software</a:t>
            </a:r>
            <a:r>
              <a:rPr lang="es-ES" dirty="0" smtClean="0"/>
              <a:t>"</a:t>
            </a:r>
          </a:p>
          <a:p>
            <a:pPr marL="457200" lvl="1" indent="0">
              <a:buNone/>
            </a:pPr>
            <a:r>
              <a:rPr lang="es-ES" dirty="0" smtClean="0"/>
              <a:t>Suele estar complementada con una asignatura sobre diseño de software</a:t>
            </a:r>
          </a:p>
          <a:p>
            <a:pPr marL="457200" lvl="1" indent="0">
              <a:buNone/>
            </a:pPr>
            <a:r>
              <a:rPr lang="es-ES" dirty="0" smtClean="0"/>
              <a:t>Modalidad Obligatoria/Optativa</a:t>
            </a:r>
          </a:p>
          <a:p>
            <a:pPr marL="0" indent="0">
              <a:buNone/>
            </a:pPr>
            <a:r>
              <a:rPr lang="es-ES" dirty="0" smtClean="0"/>
              <a:t>A nivel de Máster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9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850" y="365125"/>
            <a:ext cx="11029950" cy="1325563"/>
          </a:xfrm>
        </p:spPr>
        <p:txBody>
          <a:bodyPr/>
          <a:lstStyle/>
          <a:p>
            <a:r>
              <a:rPr lang="es-ES" dirty="0" smtClean="0"/>
              <a:t>Relación con otras</a:t>
            </a:r>
            <a:br>
              <a:rPr lang="es-ES" dirty="0" smtClean="0"/>
            </a:br>
            <a:r>
              <a:rPr lang="es-ES" dirty="0" smtClean="0"/>
              <a:t>materias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3877" y="4814203"/>
            <a:ext cx="4706874" cy="421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2">
                    <a:lumMod val="75000"/>
                  </a:schemeClr>
                </a:solidFill>
              </a:rPr>
              <a:t>Marrón</a:t>
            </a:r>
            <a:r>
              <a:rPr lang="es-ES" sz="1800" dirty="0" smtClean="0"/>
              <a:t>: asignaturas que son influidas por ASW</a:t>
            </a:r>
            <a:endParaRPr lang="en-GB" sz="18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5270232" y="465079"/>
          <a:ext cx="3154680" cy="1524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Álgebra lineal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Cálculo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Empresa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Fund</a:t>
                      </a:r>
                      <a:r>
                        <a:rPr lang="es-ES" sz="1400" dirty="0" smtClean="0"/>
                        <a:t>.</a:t>
                      </a:r>
                      <a:r>
                        <a:rPr lang="es-ES" sz="1400" baseline="0" dirty="0" smtClean="0"/>
                        <a:t> de informática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Introd</a:t>
                      </a:r>
                      <a:r>
                        <a:rPr lang="es-ES" sz="1400" dirty="0" smtClean="0"/>
                        <a:t>.</a:t>
                      </a:r>
                      <a:r>
                        <a:rPr lang="es-ES" sz="1400" baseline="0" dirty="0" smtClean="0"/>
                        <a:t> a la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8773146" y="469746"/>
          <a:ext cx="3154680" cy="1524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Ondas y electromagnetismo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Estadística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Fund</a:t>
                      </a:r>
                      <a:r>
                        <a:rPr lang="es-ES" sz="1400" dirty="0" smtClean="0"/>
                        <a:t>. Computadores y redes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Autómatas y </a:t>
                      </a:r>
                      <a:r>
                        <a:rPr lang="es-ES" sz="1400" dirty="0" err="1" smtClean="0"/>
                        <a:t>matem</a:t>
                      </a:r>
                      <a:r>
                        <a:rPr lang="es-ES" sz="1400" dirty="0" smtClean="0"/>
                        <a:t>. Discretas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Metod</a:t>
                      </a:r>
                      <a:r>
                        <a:rPr lang="es-ES" sz="1400" dirty="0" smtClean="0"/>
                        <a:t>. De la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5270232" y="2128619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Tecn</a:t>
                      </a:r>
                      <a:r>
                        <a:rPr lang="es-ES" sz="1400" dirty="0" smtClean="0"/>
                        <a:t>. Electrónica computadores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Arquitectura</a:t>
                      </a:r>
                      <a:r>
                        <a:rPr lang="es-ES" sz="1400" baseline="0" dirty="0" smtClean="0"/>
                        <a:t> de computadores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Estructuras de datos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Tecn</a:t>
                      </a:r>
                      <a:r>
                        <a:rPr lang="es-ES" sz="1400" dirty="0" smtClean="0"/>
                        <a:t>. y parad.</a:t>
                      </a:r>
                      <a:r>
                        <a:rPr lang="es-ES" sz="1400" baseline="0" dirty="0" smtClean="0"/>
                        <a:t> de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Computabilidad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8773146" y="2128619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operativos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Comunicación</a:t>
                      </a:r>
                      <a:r>
                        <a:rPr lang="es-ES" sz="1400" baseline="0" dirty="0" smtClean="0"/>
                        <a:t> persona-máquina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Bases de datos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Computación numérica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Algoritmia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/>
          </p:nvPr>
        </p:nvGraphicFramePr>
        <p:xfrm>
          <a:off x="5270232" y="3756440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Repositorios de información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Software y estándares para la web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Ingeniería del proceso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Diseño del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8773146" y="3756440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distribuidos e internet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Admon</a:t>
                      </a:r>
                      <a:r>
                        <a:rPr lang="es-ES" sz="1400" dirty="0" smtClean="0"/>
                        <a:t>. Sistemas y Redes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Seguridad Sistemas Informáticos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Arquitectura del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Diseño Lenguajes Programación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5270232" y="5334000"/>
          <a:ext cx="3154680" cy="152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Sistemas Inteligentes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Ingeniería de requisitos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Calidad, </a:t>
                      </a:r>
                      <a:r>
                        <a:rPr lang="es-ES" sz="1400" dirty="0" err="1" smtClean="0"/>
                        <a:t>Valid</a:t>
                      </a:r>
                      <a:r>
                        <a:rPr lang="es-ES" sz="1400" dirty="0" smtClean="0"/>
                        <a:t>. y </a:t>
                      </a:r>
                      <a:r>
                        <a:rPr lang="es-ES" sz="1400" dirty="0" err="1" smtClean="0"/>
                        <a:t>verif</a:t>
                      </a:r>
                      <a:r>
                        <a:rPr lang="es-ES" sz="1400" dirty="0" smtClean="0"/>
                        <a:t>. Software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  <a:tr h="242824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Optativa III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4363"/>
                  </a:ext>
                </a:extLst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8773146" y="5334000"/>
          <a:ext cx="3154680" cy="14865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834540228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515949036"/>
                    </a:ext>
                  </a:extLst>
                </a:gridCol>
              </a:tblGrid>
              <a:tr h="276762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Dirección y Plan. Proyectos </a:t>
                      </a:r>
                      <a:r>
                        <a:rPr lang="es-ES" sz="1400" dirty="0" err="1" smtClean="0"/>
                        <a:t>Infor</a:t>
                      </a:r>
                      <a:r>
                        <a:rPr lang="es-ES" sz="1400" dirty="0" smtClean="0"/>
                        <a:t>.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16981"/>
                  </a:ext>
                </a:extLst>
              </a:tr>
              <a:tr h="470495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Asp</a:t>
                      </a:r>
                      <a:r>
                        <a:rPr lang="es-ES" sz="1400" dirty="0" smtClean="0"/>
                        <a:t>. Sociales legales, éticos y profesionales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smtClean="0"/>
                        <a:t>Informática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38061"/>
                  </a:ext>
                </a:extLst>
              </a:tr>
              <a:tr h="276762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Prácticas externas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63068"/>
                  </a:ext>
                </a:extLst>
              </a:tr>
              <a:tr h="358823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Trabajo fin de grado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12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033972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4817424" y="108815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1º</a:t>
            </a:r>
            <a:endParaRPr lang="en-GB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817424" y="269897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2º</a:t>
            </a:r>
            <a:endParaRPr lang="en-GB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817424" y="430050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3º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788648" y="5911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4º</a:t>
            </a:r>
            <a:endParaRPr lang="en-GB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148959" y="10355"/>
            <a:ext cx="123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Semestre 1</a:t>
            </a:r>
            <a:endParaRPr lang="en-GB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723067" y="0"/>
            <a:ext cx="123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Semestre 2</a:t>
            </a:r>
            <a:endParaRPr lang="en-GB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4914378" y="5311140"/>
            <a:ext cx="733044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887708" y="3703099"/>
            <a:ext cx="733044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4817424" y="2064803"/>
            <a:ext cx="733044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/>
          <p:cNvGrpSpPr/>
          <p:nvPr/>
        </p:nvGrpSpPr>
        <p:grpSpPr>
          <a:xfrm>
            <a:off x="5270232" y="2454607"/>
            <a:ext cx="6657594" cy="2545168"/>
            <a:chOff x="2506218" y="2278015"/>
            <a:chExt cx="6657594" cy="2545168"/>
          </a:xfrm>
        </p:grpSpPr>
        <p:sp>
          <p:nvSpPr>
            <p:cNvPr id="23" name="Rectángulo redondeado 22"/>
            <p:cNvSpPr/>
            <p:nvPr/>
          </p:nvSpPr>
          <p:spPr>
            <a:xfrm>
              <a:off x="2506218" y="4493247"/>
              <a:ext cx="3154680" cy="329936"/>
            </a:xfrm>
            <a:prstGeom prst="round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ector recto de flecha 23"/>
            <p:cNvCxnSpPr/>
            <p:nvPr/>
          </p:nvCxnSpPr>
          <p:spPr>
            <a:xfrm flipV="1">
              <a:off x="5660898" y="4659288"/>
              <a:ext cx="282194" cy="4152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>
              <a:stCxn id="8" idx="3"/>
            </p:cNvCxnSpPr>
            <p:nvPr/>
          </p:nvCxnSpPr>
          <p:spPr>
            <a:xfrm>
              <a:off x="5660898" y="4341848"/>
              <a:ext cx="294894" cy="298563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/>
            <p:nvPr/>
          </p:nvCxnSpPr>
          <p:spPr>
            <a:xfrm>
              <a:off x="5660898" y="3707797"/>
              <a:ext cx="348234" cy="729542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ángulo redondeado 26"/>
            <p:cNvSpPr/>
            <p:nvPr/>
          </p:nvSpPr>
          <p:spPr>
            <a:xfrm>
              <a:off x="2506218" y="4176880"/>
              <a:ext cx="3154680" cy="329936"/>
            </a:xfrm>
            <a:prstGeom prst="round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2506218" y="3881175"/>
              <a:ext cx="3154680" cy="282202"/>
            </a:xfrm>
            <a:prstGeom prst="round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2506218" y="3579847"/>
              <a:ext cx="3154680" cy="292917"/>
            </a:xfrm>
            <a:prstGeom prst="round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Conector recto de flecha 29"/>
            <p:cNvCxnSpPr>
              <a:stCxn id="28" idx="3"/>
            </p:cNvCxnSpPr>
            <p:nvPr/>
          </p:nvCxnSpPr>
          <p:spPr>
            <a:xfrm>
              <a:off x="5660898" y="4022276"/>
              <a:ext cx="294894" cy="468623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redondeado 30"/>
            <p:cNvSpPr/>
            <p:nvPr/>
          </p:nvSpPr>
          <p:spPr>
            <a:xfrm>
              <a:off x="6009132" y="2278015"/>
              <a:ext cx="3154680" cy="292917"/>
            </a:xfrm>
            <a:prstGeom prst="round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Conector recto de flecha 31"/>
            <p:cNvCxnSpPr>
              <a:stCxn id="31" idx="2"/>
              <a:endCxn id="45" idx="2"/>
            </p:cNvCxnSpPr>
            <p:nvPr/>
          </p:nvCxnSpPr>
          <p:spPr>
            <a:xfrm flipH="1">
              <a:off x="7574662" y="2570932"/>
              <a:ext cx="11810" cy="1852358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/>
          <p:cNvGrpSpPr/>
          <p:nvPr/>
        </p:nvGrpSpPr>
        <p:grpSpPr>
          <a:xfrm>
            <a:off x="5270232" y="5068417"/>
            <a:ext cx="6657594" cy="1161794"/>
            <a:chOff x="2506218" y="4891825"/>
            <a:chExt cx="6657594" cy="1161794"/>
          </a:xfrm>
        </p:grpSpPr>
        <p:sp>
          <p:nvSpPr>
            <p:cNvPr id="34" name="Rectángulo redondeado 33"/>
            <p:cNvSpPr/>
            <p:nvPr/>
          </p:nvSpPr>
          <p:spPr>
            <a:xfrm>
              <a:off x="2506218" y="5771417"/>
              <a:ext cx="3154680" cy="282202"/>
            </a:xfrm>
            <a:prstGeom prst="round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2506218" y="5470089"/>
              <a:ext cx="3154680" cy="292917"/>
            </a:xfrm>
            <a:prstGeom prst="round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6009132" y="5152874"/>
              <a:ext cx="3154680" cy="292917"/>
            </a:xfrm>
            <a:prstGeom prst="round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6009132" y="5451318"/>
              <a:ext cx="3154680" cy="510021"/>
            </a:xfrm>
            <a:prstGeom prst="round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Conector recto de flecha 37"/>
            <p:cNvCxnSpPr>
              <a:endCxn id="35" idx="3"/>
            </p:cNvCxnSpPr>
            <p:nvPr/>
          </p:nvCxnSpPr>
          <p:spPr>
            <a:xfrm flipH="1">
              <a:off x="5660898" y="4897352"/>
              <a:ext cx="348234" cy="71919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endCxn id="34" idx="3"/>
            </p:cNvCxnSpPr>
            <p:nvPr/>
          </p:nvCxnSpPr>
          <p:spPr>
            <a:xfrm flipH="1">
              <a:off x="5660898" y="4905962"/>
              <a:ext cx="348234" cy="100655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>
              <a:off x="6009132" y="4891825"/>
              <a:ext cx="698754" cy="25274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/>
            <p:cNvCxnSpPr/>
            <p:nvPr/>
          </p:nvCxnSpPr>
          <p:spPr>
            <a:xfrm>
              <a:off x="6009132" y="4897352"/>
              <a:ext cx="318516" cy="548439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/>
          <p:cNvGrpSpPr/>
          <p:nvPr/>
        </p:nvGrpSpPr>
        <p:grpSpPr>
          <a:xfrm>
            <a:off x="8760633" y="3764851"/>
            <a:ext cx="3179893" cy="1071030"/>
            <a:chOff x="5996624" y="3588258"/>
            <a:chExt cx="3178477" cy="1226912"/>
          </a:xfrm>
        </p:grpSpPr>
        <p:sp>
          <p:nvSpPr>
            <p:cNvPr id="43" name="Rectángulo redondeado 42"/>
            <p:cNvSpPr/>
            <p:nvPr/>
          </p:nvSpPr>
          <p:spPr>
            <a:xfrm>
              <a:off x="6009132" y="3588258"/>
              <a:ext cx="3154680" cy="302832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5996624" y="3946458"/>
              <a:ext cx="3154680" cy="273638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5996624" y="4251906"/>
              <a:ext cx="3154680" cy="292917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ector angular 45"/>
            <p:cNvCxnSpPr>
              <a:stCxn id="44" idx="3"/>
              <a:endCxn id="16" idx="3"/>
            </p:cNvCxnSpPr>
            <p:nvPr/>
          </p:nvCxnSpPr>
          <p:spPr>
            <a:xfrm>
              <a:off x="9151304" y="4083277"/>
              <a:ext cx="11103" cy="720029"/>
            </a:xfrm>
            <a:prstGeom prst="bentConnector3">
              <a:avLst>
                <a:gd name="adj1" fmla="val 2157976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angular 46"/>
            <p:cNvCxnSpPr>
              <a:stCxn id="43" idx="3"/>
              <a:endCxn id="16" idx="3"/>
            </p:cNvCxnSpPr>
            <p:nvPr/>
          </p:nvCxnSpPr>
          <p:spPr>
            <a:xfrm>
              <a:off x="9163812" y="3739674"/>
              <a:ext cx="11289" cy="1075496"/>
            </a:xfrm>
            <a:prstGeom prst="bentConnector3">
              <a:avLst>
                <a:gd name="adj1" fmla="val 2124980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angular 47"/>
            <p:cNvCxnSpPr>
              <a:stCxn id="45" idx="3"/>
              <a:endCxn id="16" idx="3"/>
            </p:cNvCxnSpPr>
            <p:nvPr/>
          </p:nvCxnSpPr>
          <p:spPr>
            <a:xfrm>
              <a:off x="9151304" y="4398365"/>
              <a:ext cx="11103" cy="404942"/>
            </a:xfrm>
            <a:prstGeom prst="bentConnector3">
              <a:avLst>
                <a:gd name="adj1" fmla="val 2157976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Tabla 4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60" name="CuadroTexto 59"/>
          <p:cNvSpPr txBox="1"/>
          <p:nvPr/>
        </p:nvSpPr>
        <p:spPr>
          <a:xfrm>
            <a:off x="6121598" y="246463"/>
            <a:ext cx="999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Semestre 1</a:t>
            </a:r>
            <a:endParaRPr lang="en-GB" sz="14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9824095" y="257294"/>
            <a:ext cx="999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Semestre 2</a:t>
            </a:r>
            <a:endParaRPr lang="en-GB" sz="1400" dirty="0"/>
          </a:p>
        </p:txBody>
      </p:sp>
      <p:sp>
        <p:nvSpPr>
          <p:cNvPr id="62" name="Rectángulo 61"/>
          <p:cNvSpPr/>
          <p:nvPr/>
        </p:nvSpPr>
        <p:spPr>
          <a:xfrm>
            <a:off x="114153" y="3945347"/>
            <a:ext cx="470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Verde</a:t>
            </a:r>
            <a:r>
              <a:rPr lang="es-ES" dirty="0"/>
              <a:t>: Principales asignaturas que influyen ASW</a:t>
            </a:r>
          </a:p>
        </p:txBody>
      </p:sp>
      <p:sp>
        <p:nvSpPr>
          <p:cNvPr id="63" name="Rectángulo 62"/>
          <p:cNvSpPr/>
          <p:nvPr/>
        </p:nvSpPr>
        <p:spPr>
          <a:xfrm>
            <a:off x="112748" y="4366455"/>
            <a:ext cx="357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Rojo</a:t>
            </a:r>
            <a:r>
              <a:rPr lang="es-ES" dirty="0"/>
              <a:t>: asignaturas impartidas a la vez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323850" y="1945487"/>
            <a:ext cx="438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Referencia: Grado en Ingeniería del Software</a:t>
            </a:r>
          </a:p>
        </p:txBody>
      </p:sp>
      <p:sp>
        <p:nvSpPr>
          <p:cNvPr id="58" name="Rectángulo redondeado 57"/>
          <p:cNvSpPr/>
          <p:nvPr/>
        </p:nvSpPr>
        <p:spPr>
          <a:xfrm>
            <a:off x="8778794" y="5042939"/>
            <a:ext cx="3156085" cy="25570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ector angular 55"/>
          <p:cNvCxnSpPr>
            <a:stCxn id="16" idx="3"/>
            <a:endCxn id="58" idx="3"/>
          </p:cNvCxnSpPr>
          <p:nvPr/>
        </p:nvCxnSpPr>
        <p:spPr>
          <a:xfrm>
            <a:off x="11927826" y="4825525"/>
            <a:ext cx="7053" cy="345265"/>
          </a:xfrm>
          <a:prstGeom prst="bentConnector3">
            <a:avLst>
              <a:gd name="adj1" fmla="val 3341174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8719806" y="4613931"/>
            <a:ext cx="3208020" cy="42318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8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2" grpId="0"/>
      <p:bldP spid="63" grpId="0"/>
      <p:bldP spid="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225" cy="1325563"/>
          </a:xfrm>
        </p:spPr>
        <p:txBody>
          <a:bodyPr/>
          <a:lstStyle/>
          <a:p>
            <a:r>
              <a:rPr lang="es-ES" dirty="0" smtClean="0"/>
              <a:t>Propuesta docente "Arquitectura del software"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490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Curso: 3º, semestre 2</a:t>
            </a:r>
          </a:p>
          <a:p>
            <a:pPr marL="0" indent="0">
              <a:buNone/>
            </a:pPr>
            <a:r>
              <a:rPr lang="es-ES" dirty="0" smtClean="0"/>
              <a:t>Carácter obligatorio</a:t>
            </a:r>
          </a:p>
          <a:p>
            <a:pPr marL="0" indent="0">
              <a:buNone/>
            </a:pPr>
            <a:r>
              <a:rPr lang="es-ES" dirty="0" smtClean="0"/>
              <a:t>Créditos: 6</a:t>
            </a:r>
          </a:p>
          <a:p>
            <a:pPr marL="0" indent="0">
              <a:buNone/>
            </a:pPr>
            <a:r>
              <a:rPr lang="es-ES" dirty="0" smtClean="0"/>
              <a:t>Tipo: bilingüe (español/inglés)</a:t>
            </a:r>
          </a:p>
        </p:txBody>
      </p:sp>
      <p:pic>
        <p:nvPicPr>
          <p:cNvPr id="4" name="Picture 2" descr="G:\Mis Documentos\Documentos\Universidad\Asignatures\Asig-Grado\Arquitectura del Software\Logos\Logo-color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1" y="1825624"/>
            <a:ext cx="3152712" cy="3761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5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Competencias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9100" y="1617386"/>
            <a:ext cx="10515600" cy="474582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Competencias Generales Instrumentales: Habilidades </a:t>
            </a:r>
            <a:r>
              <a:rPr lang="es-ES" sz="1800" dirty="0" smtClean="0"/>
              <a:t>Metodológicas</a:t>
            </a:r>
          </a:p>
          <a:p>
            <a:endParaRPr lang="es-ES" dirty="0" smtClean="0"/>
          </a:p>
          <a:p>
            <a:pPr lvl="1"/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495301" y="2879904"/>
          <a:ext cx="11220450" cy="14630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005461104"/>
                    </a:ext>
                  </a:extLst>
                </a:gridCol>
                <a:gridCol w="10420351">
                  <a:extLst>
                    <a:ext uri="{9D8B030D-6E8A-4147-A177-3AD203B41FA5}">
                      <a16:colId xmlns:a16="http://schemas.microsoft.com/office/drawing/2014/main" val="159909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</a:rPr>
                        <a:t>Com.1</a:t>
                      </a:r>
                      <a:endParaRPr lang="en-GB" sz="16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Capacidad para diseñar, desarrollar, seleccionar y evaluar aplicaciones y sistemas informáticos, asegurando su fiabilidad, seguridad y calidad, conforme a principios éticos y a la legislación y normativa vigente.</a:t>
                      </a:r>
                      <a:endParaRPr lang="en-GB" sz="16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53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Com.8</a:t>
                      </a:r>
                      <a:endParaRPr lang="en-GB" sz="16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Capacidad para analizar, diseñar, construir y mantener aplicaciones de forma robusta, segura y eficiente, eligiendo el paradigma y los lenguajes de programación más adecuados.</a:t>
                      </a:r>
                      <a:endParaRPr lang="en-GB" sz="16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Com.11</a:t>
                      </a:r>
                      <a:endParaRPr lang="en-GB" sz="16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Conocimiento y aplicación de las características, funcionalidades y estructura de los Sistemas Distribuidos, las Redes de Computadores e Internet y diseñar e implementar aplicaciones basadas en ellas.</a:t>
                      </a:r>
                      <a:endParaRPr lang="en-GB" sz="16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993227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495301" y="2029917"/>
          <a:ext cx="11220450" cy="31432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771524">
                  <a:extLst>
                    <a:ext uri="{9D8B030D-6E8A-4147-A177-3AD203B41FA5}">
                      <a16:colId xmlns:a16="http://schemas.microsoft.com/office/drawing/2014/main" val="3005461104"/>
                    </a:ext>
                  </a:extLst>
                </a:gridCol>
                <a:gridCol w="10448926">
                  <a:extLst>
                    <a:ext uri="{9D8B030D-6E8A-4147-A177-3AD203B41FA5}">
                      <a16:colId xmlns:a16="http://schemas.microsoft.com/office/drawing/2014/main" val="159909479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 smtClean="0">
                          <a:effectLst/>
                          <a:latin typeface="+mn-lt"/>
                        </a:rPr>
                        <a:t>CG-1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Competencia para el diseño de soluciones a problemas complejos humanos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53687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419100" y="2510572"/>
            <a:ext cx="5801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Competencias Específicas – Común a la rama de Informática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/>
          </p:nvPr>
        </p:nvGraphicFramePr>
        <p:xfrm>
          <a:off x="495301" y="4776352"/>
          <a:ext cx="11220450" cy="17068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09624">
                  <a:extLst>
                    <a:ext uri="{9D8B030D-6E8A-4147-A177-3AD203B41FA5}">
                      <a16:colId xmlns:a16="http://schemas.microsoft.com/office/drawing/2014/main" val="3005461104"/>
                    </a:ext>
                  </a:extLst>
                </a:gridCol>
                <a:gridCol w="10410826">
                  <a:extLst>
                    <a:ext uri="{9D8B030D-6E8A-4147-A177-3AD203B41FA5}">
                      <a16:colId xmlns:a16="http://schemas.microsoft.com/office/drawing/2014/main" val="1599094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ISW.1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Capacidad para desarrollar, mantener y evaluar servicios y sistemas software que satisfagan todos los requisitos del usuario y se comporten de forma fiable y eficiente, sean asequibles de desarrollar y mantener y cumplan normas de calidad, aplicando las teorías, principios, métodos y prácticas de la Ingeniería del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Software.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53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ISW.3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571625" algn="l"/>
                        </a:tabLst>
                      </a:pPr>
                      <a:r>
                        <a:rPr lang="es-ES_tradnl" sz="160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Capacidad de dar solución a problemas de integración en función de las estrategias, estándares y tecnologías disponibles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508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ISW.4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1571625" algn="l"/>
                        </a:tabLst>
                      </a:pPr>
                      <a:r>
                        <a:rPr lang="es-ES_tradnl" sz="1600" dirty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Capacidad de identificar y analizar problemas y diseñar, desarrollar, implementar, verificar y documentar soluciones software sobre la base de un conocimiento adecuado de las teorías, modelos y técnicas actuales.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993227"/>
                  </a:ext>
                </a:extLst>
              </a:tr>
            </a:tbl>
          </a:graphicData>
        </a:graphic>
      </p:graphicFrame>
      <p:sp>
        <p:nvSpPr>
          <p:cNvPr id="9" name="Rectángulo 8"/>
          <p:cNvSpPr/>
          <p:nvPr/>
        </p:nvSpPr>
        <p:spPr>
          <a:xfrm>
            <a:off x="419100" y="4407020"/>
            <a:ext cx="6990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Competencias Específicas – Tecnología Específica Ingeniería del Software</a:t>
            </a:r>
          </a:p>
        </p:txBody>
      </p:sp>
      <p:graphicFrame>
        <p:nvGraphicFramePr>
          <p:cNvPr id="10" name="Tabla 9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0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 de aprendizaje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447675" y="1624013"/>
          <a:ext cx="11449050" cy="4632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95141">
                  <a:extLst>
                    <a:ext uri="{9D8B030D-6E8A-4147-A177-3AD203B41FA5}">
                      <a16:colId xmlns:a16="http://schemas.microsoft.com/office/drawing/2014/main" val="1778022086"/>
                    </a:ext>
                  </a:extLst>
                </a:gridCol>
                <a:gridCol w="10453909">
                  <a:extLst>
                    <a:ext uri="{9D8B030D-6E8A-4147-A177-3AD203B41FA5}">
                      <a16:colId xmlns:a16="http://schemas.microsoft.com/office/drawing/2014/main" val="2693361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+mn-lt"/>
                        </a:rPr>
                        <a:t>RA.IS-1.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+mn-lt"/>
                        </a:rPr>
                        <a:t>Realizar Proyectos de Ingeniería del Software complejos que den solución a problemas reales y solucionarlos mediante técnicas y tecnologías relacionadas con los procesos de fabricación de software incluyendo </a:t>
                      </a:r>
                      <a:r>
                        <a:rPr lang="es-ES_tradnl" sz="1600" i="1" dirty="0" err="1">
                          <a:effectLst/>
                          <a:latin typeface="+mn-lt"/>
                        </a:rPr>
                        <a:t>frameworks</a:t>
                      </a:r>
                      <a:r>
                        <a:rPr lang="es-ES_tradnl" sz="1600" dirty="0">
                          <a:effectLst/>
                          <a:latin typeface="+mn-lt"/>
                        </a:rPr>
                        <a:t>, patrones arquitectónicos, patrones de diseño y de integración persiguiendo el desarrollo de software de calidad </a:t>
                      </a:r>
                      <a:endParaRPr lang="es-ES_tradnl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_tradnl" sz="1600" dirty="0">
                          <a:effectLst/>
                          <a:latin typeface="+mn-lt"/>
                        </a:rPr>
                        <a:t>Com1], [Com2], [Com.8], 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[Com10], [Com13], [ISw.1], [ISw.4], [ISw.6], [Bas5] , [CG1], [CG3],[CG4],[CG5],[CG10], [CG22]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455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+mn-lt"/>
                        </a:rPr>
                        <a:t>RA.IS-3.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+mn-lt"/>
                        </a:rPr>
                        <a:t>Aplicar distintas técnicas de construcción de software en el diseño de bajo nivel </a:t>
                      </a:r>
                      <a:endParaRPr lang="es-ES_tradnl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_tradnl" sz="1600" dirty="0">
                          <a:effectLst/>
                          <a:latin typeface="+mn-lt"/>
                        </a:rPr>
                        <a:t>Com.8], [ISw.1], [ISw.4], [CG1]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555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+mn-lt"/>
                        </a:rPr>
                        <a:t>RA.IS-4.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Desarrollar diseños y programación orientados a objetos con un elevado nivel de competencia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Com.8], [ISw.4], [CG1], [CG4]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257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RA.IS-5.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Evolucionar y </a:t>
                      </a:r>
                      <a:r>
                        <a:rPr lang="es-ES" sz="1600" dirty="0" err="1">
                          <a:effectLst/>
                          <a:latin typeface="+mn-lt"/>
                        </a:rPr>
                        <a:t>refactorizar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 diseños existentes ante cambios en los requisitos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ISw.1], [ISw.6]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645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RA.IS-6.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Determinar el grado de mantenibilidad, fiabilidad y eficiencia de diseños software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Com.8], [ISw.1], [ISw.4], [CG1]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22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RA.IS-7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Diseñar e implementar software aplicando diferentes tecnologías middleware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Com11], [ISw3]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780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RA.IS-9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Diseñar y llevar a cabo controles e inspecciones eficientes y efectivas de validación, verificación y calidad, planes de pruebas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Com1], [Com16], [ISw1], [ISw4], [CG2], [CG4], [CG11], [CG28].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06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RA.IS-10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Analizar estadísticamente la densidad de defectos y probabilidad de fallos [Com16], [ISw4], [ISw5], [CG25]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993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n-lt"/>
                        </a:rPr>
                        <a:t>RA.IS-11</a:t>
                      </a:r>
                      <a:endParaRPr lang="en-GB" sz="16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s-ES" sz="1600" dirty="0">
                          <a:effectLst/>
                          <a:latin typeface="+mn-lt"/>
                        </a:rPr>
                        <a:t>Evaluar la calidad de un proceso de software desde el punto de vista de la calidad del producto </a:t>
                      </a:r>
                      <a:endParaRPr lang="es-ES" sz="16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s-ES" sz="1600" dirty="0" smtClean="0">
                          <a:effectLst/>
                          <a:latin typeface="+mn-lt"/>
                        </a:rPr>
                        <a:t>[</a:t>
                      </a:r>
                      <a:r>
                        <a:rPr lang="es-ES" sz="1600" dirty="0">
                          <a:effectLst/>
                          <a:latin typeface="+mn-lt"/>
                        </a:rPr>
                        <a:t>Com1], [Com18], [ISw1], [CG2], [CG11], [CG28].</a:t>
                      </a:r>
                      <a:endParaRPr lang="en-GB" sz="16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367810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4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 de contenidos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06525"/>
            <a:ext cx="109728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 smtClean="0"/>
              <a:t>Tema 1. Conceptos de Arquitectura de Software</a:t>
            </a:r>
          </a:p>
          <a:p>
            <a:pPr marL="457200" lvl="1" indent="0">
              <a:buNone/>
            </a:pPr>
            <a:r>
              <a:rPr lang="es-ES" sz="2000" dirty="0" smtClean="0"/>
              <a:t>Unidad 1. Definiciones de Arquitectura de Software</a:t>
            </a:r>
          </a:p>
          <a:p>
            <a:pPr marL="457200" lvl="1" indent="0">
              <a:buNone/>
            </a:pPr>
            <a:r>
              <a:rPr lang="es-ES" sz="2000" dirty="0" smtClean="0"/>
              <a:t>Unidad 2. Comunicando la Arquitectura del Software. Documentación</a:t>
            </a:r>
          </a:p>
          <a:p>
            <a:pPr marL="457200" lvl="1" indent="0">
              <a:buNone/>
            </a:pPr>
            <a:r>
              <a:rPr lang="es-ES" sz="2000" dirty="0" smtClean="0"/>
              <a:t>Unidad 3. Papel del Arquitecto del Software y </a:t>
            </a:r>
            <a:r>
              <a:rPr lang="es-ES" sz="2000" i="1" dirty="0" err="1" smtClean="0"/>
              <a:t>Stakeholders</a:t>
            </a:r>
            <a:endParaRPr lang="es-ES" sz="2000" i="1" dirty="0" smtClean="0"/>
          </a:p>
          <a:p>
            <a:pPr marL="457200" lvl="1" indent="0">
              <a:buNone/>
            </a:pPr>
            <a:r>
              <a:rPr lang="es-ES" sz="2000" dirty="0" smtClean="0"/>
              <a:t>Unidad 4. Atributos de calidad</a:t>
            </a:r>
          </a:p>
          <a:p>
            <a:pPr marL="457200" lvl="1" indent="0">
              <a:buNone/>
            </a:pPr>
            <a:r>
              <a:rPr lang="es-ES" sz="2000" dirty="0" smtClean="0"/>
              <a:t>Unidad 5. Creación y validación de Arquitecturas</a:t>
            </a:r>
          </a:p>
          <a:p>
            <a:pPr marL="457200" lvl="1" indent="0">
              <a:buNone/>
            </a:pPr>
            <a:r>
              <a:rPr lang="es-ES" sz="2000" dirty="0" smtClean="0"/>
              <a:t>Unidad 6. Técnicas de arquitectura del software: Tácticas, estilos y patrones arquitectónicos</a:t>
            </a:r>
          </a:p>
          <a:p>
            <a:pPr marL="0" indent="0">
              <a:buNone/>
            </a:pPr>
            <a:r>
              <a:rPr lang="es-ES" sz="2400" dirty="0" smtClean="0"/>
              <a:t>Tema 2. Taxonomías de Arquitectura del Software</a:t>
            </a:r>
          </a:p>
          <a:p>
            <a:pPr marL="457200" lvl="1" indent="0">
              <a:buNone/>
            </a:pPr>
            <a:r>
              <a:rPr lang="es-ES" sz="2000" dirty="0" smtClean="0"/>
              <a:t>Unidad 7. Construcción, Gestión de configuraciones </a:t>
            </a:r>
          </a:p>
          <a:p>
            <a:pPr marL="457200" lvl="1" indent="0">
              <a:buNone/>
            </a:pPr>
            <a:r>
              <a:rPr lang="es-ES" sz="2000" dirty="0" smtClean="0"/>
              <a:t>Unidad 8. Modularidad</a:t>
            </a:r>
          </a:p>
          <a:p>
            <a:pPr marL="457200" lvl="1" indent="0">
              <a:buNone/>
            </a:pPr>
            <a:r>
              <a:rPr lang="es-ES" sz="2000" dirty="0" smtClean="0"/>
              <a:t>Unidad 9. Comportamiento: monolito</a:t>
            </a:r>
          </a:p>
          <a:p>
            <a:pPr marL="457200" lvl="1" indent="0">
              <a:buNone/>
            </a:pPr>
            <a:r>
              <a:rPr lang="es-ES" sz="2000" dirty="0" smtClean="0"/>
              <a:t>Unidad 10. Comportamiento: sistemas distribuidos y Big data</a:t>
            </a:r>
          </a:p>
          <a:p>
            <a:pPr marL="457200" lvl="1" indent="0">
              <a:buNone/>
            </a:pPr>
            <a:r>
              <a:rPr lang="es-ES" sz="2000" dirty="0" smtClean="0"/>
              <a:t>Unidad 11. Disposición</a:t>
            </a:r>
          </a:p>
          <a:p>
            <a:pPr marL="457200" lvl="1" indent="0">
              <a:buNone/>
            </a:pPr>
            <a:r>
              <a:rPr lang="es-ES" sz="2000" dirty="0" smtClean="0"/>
              <a:t>Unidad 12. Arquitectura del software y Entorno empresarial</a:t>
            </a:r>
            <a:endParaRPr lang="es-ES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8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898" y="351679"/>
            <a:ext cx="9620250" cy="1325563"/>
          </a:xfrm>
        </p:spPr>
        <p:txBody>
          <a:bodyPr/>
          <a:lstStyle/>
          <a:p>
            <a:r>
              <a:rPr lang="es-ES" dirty="0" smtClean="0"/>
              <a:t>Conceptos - unidad 1:</a:t>
            </a:r>
            <a:br>
              <a:rPr lang="es-ES" dirty="0" smtClean="0"/>
            </a:br>
            <a:r>
              <a:rPr lang="es-ES" dirty="0" smtClean="0"/>
              <a:t>Definiciones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2900" y="1997867"/>
            <a:ext cx="6791325" cy="261461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¿Qué es la arquitectura del software?</a:t>
            </a:r>
          </a:p>
          <a:p>
            <a:pPr marL="0" indent="0">
              <a:buNone/>
            </a:pPr>
            <a:r>
              <a:rPr lang="es-ES" dirty="0" smtClean="0"/>
              <a:t>Proceso de creación de arquitectura</a:t>
            </a:r>
          </a:p>
          <a:p>
            <a:pPr marL="457200" lvl="1" indent="0">
              <a:buNone/>
            </a:pPr>
            <a:r>
              <a:rPr lang="es-ES" dirty="0" smtClean="0"/>
              <a:t>Objetivos de diseño</a:t>
            </a:r>
          </a:p>
          <a:p>
            <a:pPr marL="457200" lvl="1" indent="0">
              <a:buNone/>
            </a:pPr>
            <a:r>
              <a:rPr lang="es-ES" dirty="0" smtClean="0"/>
              <a:t>Requisitos funcionales</a:t>
            </a:r>
          </a:p>
          <a:p>
            <a:pPr marL="457200" lvl="1" indent="0">
              <a:buNone/>
            </a:pPr>
            <a:r>
              <a:rPr lang="es-ES" dirty="0" smtClean="0"/>
              <a:t>Atributos de calidad</a:t>
            </a:r>
          </a:p>
          <a:p>
            <a:pPr marL="457200" lvl="1" indent="0">
              <a:buNone/>
            </a:pPr>
            <a:r>
              <a:rPr lang="es-ES" dirty="0" smtClean="0"/>
              <a:t>Restricciones</a:t>
            </a:r>
          </a:p>
          <a:p>
            <a:pPr marL="457200" lvl="1" indent="0">
              <a:buNone/>
            </a:pPr>
            <a:r>
              <a:rPr lang="es-ES" dirty="0" smtClean="0"/>
              <a:t>Preocupaciones</a:t>
            </a:r>
          </a:p>
          <a:p>
            <a:pPr marL="0" indent="0">
              <a:buNone/>
            </a:pPr>
            <a:r>
              <a:rPr lang="es-ES" dirty="0" smtClean="0"/>
              <a:t>Tipos de sistemas</a:t>
            </a:r>
          </a:p>
          <a:p>
            <a:pPr marL="457200" lvl="1" indent="0">
              <a:buNone/>
            </a:pPr>
            <a:r>
              <a:rPr lang="es-ES" i="1" dirty="0" err="1" smtClean="0"/>
              <a:t>Greenfield</a:t>
            </a:r>
            <a:r>
              <a:rPr lang="es-ES" i="1" dirty="0" smtClean="0"/>
              <a:t>, </a:t>
            </a:r>
            <a:r>
              <a:rPr lang="es-ES" i="1" dirty="0" err="1" smtClean="0"/>
              <a:t>brownfield</a:t>
            </a:r>
            <a:r>
              <a:rPr lang="es-ES" i="1" dirty="0" smtClean="0"/>
              <a:t>, ...</a:t>
            </a:r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1998" y="311764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1. </a:t>
            </a:r>
            <a:r>
              <a:rPr lang="es-ES" sz="1200" dirty="0" smtClean="0">
                <a:solidFill>
                  <a:srgbClr val="0070C0"/>
                </a:solidFill>
              </a:rPr>
              <a:t>Definiciones</a:t>
            </a:r>
            <a:endParaRPr lang="es-ES" sz="1200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274070"/>
            <a:ext cx="1766887" cy="231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48" y="4274069"/>
            <a:ext cx="1546751" cy="231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1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409576"/>
            <a:ext cx="7162800" cy="1904998"/>
          </a:xfrm>
        </p:spPr>
        <p:txBody>
          <a:bodyPr/>
          <a:lstStyle/>
          <a:p>
            <a:r>
              <a:rPr lang="es-ES" dirty="0" smtClean="0"/>
              <a:t>Conceptos - unidad 2:</a:t>
            </a:r>
            <a:br>
              <a:rPr lang="es-ES" dirty="0" smtClean="0"/>
            </a:br>
            <a:r>
              <a:rPr lang="en-GB" dirty="0" err="1"/>
              <a:t>Comunicando</a:t>
            </a:r>
            <a:r>
              <a:rPr lang="en-GB" dirty="0"/>
              <a:t> la </a:t>
            </a:r>
            <a:r>
              <a:rPr lang="en-GB" dirty="0" err="1"/>
              <a:t>Arquitectura</a:t>
            </a:r>
            <a:r>
              <a:rPr lang="en-GB" dirty="0"/>
              <a:t> del </a:t>
            </a:r>
            <a:r>
              <a:rPr lang="en-GB" dirty="0" smtClean="0"/>
              <a:t>Software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0660" y="2338484"/>
            <a:ext cx="11010900" cy="377666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Comunicando la arquitectura y documentación</a:t>
            </a:r>
          </a:p>
          <a:p>
            <a:pPr marL="457200" lvl="1" indent="0">
              <a:buNone/>
            </a:pPr>
            <a:r>
              <a:rPr lang="es-ES" dirty="0" smtClean="0"/>
              <a:t>Pautas de documentación</a:t>
            </a:r>
          </a:p>
          <a:p>
            <a:pPr marL="457200" lvl="1" indent="0">
              <a:buNone/>
            </a:pPr>
            <a:r>
              <a:rPr lang="es-ES" dirty="0" smtClean="0"/>
              <a:t>Vistas y puntos de vista</a:t>
            </a:r>
          </a:p>
          <a:p>
            <a:pPr marL="457200" lvl="1" indent="0">
              <a:buNone/>
            </a:pPr>
            <a:r>
              <a:rPr lang="es-ES" dirty="0" smtClean="0"/>
              <a:t>Herramientas para creación de diagramas</a:t>
            </a:r>
          </a:p>
          <a:p>
            <a:pPr marL="457200" lvl="1" indent="0">
              <a:buNone/>
            </a:pPr>
            <a:r>
              <a:rPr lang="es-ES" dirty="0" smtClean="0"/>
              <a:t>Documentación y proyectos ágiles</a:t>
            </a:r>
          </a:p>
          <a:p>
            <a:pPr marL="457200" lvl="1" indent="0">
              <a:buNone/>
            </a:pPr>
            <a:r>
              <a:rPr lang="es-ES" dirty="0" smtClean="0"/>
              <a:t>Directrices</a:t>
            </a:r>
          </a:p>
          <a:p>
            <a:pPr marL="457200" lvl="1" indent="0">
              <a:buNone/>
            </a:pPr>
            <a:r>
              <a:rPr lang="es-ES" dirty="0" smtClean="0"/>
              <a:t>Documentación como código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Enfoques de documentación</a:t>
            </a:r>
          </a:p>
          <a:p>
            <a:pPr marL="457200" lvl="1" indent="0">
              <a:buNone/>
            </a:pPr>
            <a:r>
              <a:rPr lang="es-ES" dirty="0" smtClean="0"/>
              <a:t>Vistas, modelo C4, </a:t>
            </a:r>
            <a:r>
              <a:rPr lang="es-ES" b="1" dirty="0" smtClean="0"/>
              <a:t>arc42</a:t>
            </a:r>
          </a:p>
          <a:p>
            <a:pPr marL="0" indent="0">
              <a:buNone/>
            </a:pPr>
            <a:r>
              <a:rPr lang="es-ES" dirty="0" smtClean="0"/>
              <a:t>Estilo codificación arquitectónicamente evidente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02813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rgbClr val="0070C0"/>
                </a:solidFill>
              </a:rPr>
              <a:t>Software</a:t>
            </a:r>
            <a:endParaRPr lang="es-ES" sz="1200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8" y="4411382"/>
            <a:ext cx="1178953" cy="172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31" y="4387471"/>
            <a:ext cx="1213589" cy="1727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50" y="4383062"/>
            <a:ext cx="1246575" cy="172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6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5125"/>
            <a:ext cx="7486650" cy="1844675"/>
          </a:xfrm>
        </p:spPr>
        <p:txBody>
          <a:bodyPr/>
          <a:lstStyle/>
          <a:p>
            <a:r>
              <a:rPr lang="es-ES" dirty="0" smtClean="0"/>
              <a:t>Conceptos - unidad 3:</a:t>
            </a:r>
            <a:br>
              <a:rPr lang="es-ES" dirty="0" smtClean="0"/>
            </a:br>
            <a:r>
              <a:rPr lang="es-ES" dirty="0" smtClean="0"/>
              <a:t>Papel del arquitecto del software y </a:t>
            </a:r>
            <a:r>
              <a:rPr lang="es-ES" i="1" dirty="0" err="1" smtClean="0"/>
              <a:t>stakeholders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2900" y="2486025"/>
            <a:ext cx="11010900" cy="36909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Papel del arquitecto del software</a:t>
            </a:r>
          </a:p>
          <a:p>
            <a:pPr marL="457200" lvl="1" indent="0">
              <a:buNone/>
            </a:pPr>
            <a:r>
              <a:rPr lang="es-ES" dirty="0" smtClean="0"/>
              <a:t>Expectativas sobre un arquitecto de software</a:t>
            </a:r>
          </a:p>
          <a:p>
            <a:pPr marL="457200" lvl="1" indent="0">
              <a:buNone/>
            </a:pPr>
            <a:r>
              <a:rPr lang="es-ES" dirty="0" smtClean="0"/>
              <a:t>Aspectos de trabajo en equipo</a:t>
            </a:r>
          </a:p>
          <a:p>
            <a:pPr marL="457200" lvl="1" indent="0">
              <a:buNone/>
            </a:pPr>
            <a:r>
              <a:rPr lang="es-ES" dirty="0" smtClean="0"/>
              <a:t>Topologías de equipos de trabajo</a:t>
            </a:r>
          </a:p>
          <a:p>
            <a:pPr marL="914400" lvl="2" indent="0">
              <a:buNone/>
            </a:pPr>
            <a:r>
              <a:rPr lang="es-ES" dirty="0" smtClean="0"/>
              <a:t>Ley de </a:t>
            </a:r>
            <a:r>
              <a:rPr lang="es-ES" dirty="0" err="1" smtClean="0"/>
              <a:t>Conway</a:t>
            </a:r>
            <a:endParaRPr lang="es-ES" dirty="0" smtClean="0"/>
          </a:p>
          <a:p>
            <a:pPr marL="0" indent="0">
              <a:buNone/>
            </a:pPr>
            <a:r>
              <a:rPr lang="es-ES" i="1" dirty="0" err="1" smtClean="0"/>
              <a:t>Stakeholders</a:t>
            </a:r>
            <a:endParaRPr lang="es-ES" i="1" dirty="0" smtClean="0"/>
          </a:p>
          <a:p>
            <a:pPr marL="457200" lvl="1" indent="0">
              <a:buNone/>
            </a:pPr>
            <a:r>
              <a:rPr lang="es-ES" dirty="0" smtClean="0"/>
              <a:t>Identificación de </a:t>
            </a:r>
            <a:r>
              <a:rPr lang="es-ES" i="1" dirty="0" err="1" smtClean="0"/>
              <a:t>stakeholders</a:t>
            </a:r>
            <a:endParaRPr lang="en-GB" i="1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rgbClr val="0070C0"/>
                </a:solidFill>
              </a:rPr>
              <a:t>Stakeholders</a:t>
            </a:r>
            <a:endParaRPr lang="es-ES" sz="1200" i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61" y="4267119"/>
            <a:ext cx="1479677" cy="19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38" y="4293937"/>
            <a:ext cx="1500879" cy="196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49" y="4331494"/>
            <a:ext cx="1289489" cy="193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ángulo redondeado 5"/>
          <p:cNvSpPr/>
          <p:nvPr/>
        </p:nvSpPr>
        <p:spPr>
          <a:xfrm>
            <a:off x="542925" y="3286125"/>
            <a:ext cx="4495800" cy="431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8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 Historial investigador</a:t>
            </a:r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65" y="1607133"/>
            <a:ext cx="5391912" cy="321045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14757"/>
            <a:ext cx="5318760" cy="290885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257982" y="1690688"/>
            <a:ext cx="6523818" cy="787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 smtClean="0"/>
              <a:t>Según </a:t>
            </a:r>
            <a:r>
              <a:rPr lang="es-ES" dirty="0" err="1" smtClean="0"/>
              <a:t>Scopus</a:t>
            </a:r>
            <a:r>
              <a:rPr lang="es-ES" dirty="0" smtClean="0"/>
              <a:t>: h-</a:t>
            </a:r>
            <a:r>
              <a:rPr lang="es-ES" dirty="0" err="1" smtClean="0"/>
              <a:t>index</a:t>
            </a:r>
            <a:r>
              <a:rPr lang="es-ES" dirty="0" smtClean="0"/>
              <a:t>: 13</a:t>
            </a:r>
          </a:p>
          <a:p>
            <a:pPr marL="457200" lvl="1" indent="0">
              <a:buNone/>
            </a:pPr>
            <a:r>
              <a:rPr lang="es-ES" sz="2000" dirty="0" smtClean="0"/>
              <a:t>95 documentos (629 citas de 528 documentos)</a:t>
            </a:r>
            <a:endParaRPr lang="en-GB" sz="2000" dirty="0"/>
          </a:p>
        </p:txBody>
      </p:sp>
      <p:sp>
        <p:nvSpPr>
          <p:cNvPr id="9" name="Marcador de contenido 7"/>
          <p:cNvSpPr txBox="1">
            <a:spLocks/>
          </p:cNvSpPr>
          <p:nvPr/>
        </p:nvSpPr>
        <p:spPr>
          <a:xfrm>
            <a:off x="257983" y="2818806"/>
            <a:ext cx="5463364" cy="787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 smtClean="0"/>
              <a:t>Según Google </a:t>
            </a:r>
            <a:r>
              <a:rPr lang="es-ES" sz="2400" dirty="0" err="1" smtClean="0"/>
              <a:t>scholar</a:t>
            </a:r>
            <a:r>
              <a:rPr lang="es-ES" sz="2400" dirty="0" smtClean="0"/>
              <a:t>: h-</a:t>
            </a:r>
            <a:r>
              <a:rPr lang="es-ES" sz="2400" dirty="0" err="1" smtClean="0"/>
              <a:t>index</a:t>
            </a:r>
            <a:r>
              <a:rPr lang="es-ES" sz="2400" dirty="0" smtClean="0"/>
              <a:t>: 21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s-ES" sz="2000" dirty="0" smtClean="0"/>
              <a:t>229 documentos, 1872 citas, i10-index: 47</a:t>
            </a:r>
            <a:endParaRPr lang="en-GB" sz="2000" dirty="0"/>
          </a:p>
        </p:txBody>
      </p:sp>
      <p:graphicFrame>
        <p:nvGraphicFramePr>
          <p:cNvPr id="10" name="Tabla 9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9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950" y="365125"/>
            <a:ext cx="10991850" cy="1325563"/>
          </a:xfrm>
        </p:spPr>
        <p:txBody>
          <a:bodyPr/>
          <a:lstStyle/>
          <a:p>
            <a:r>
              <a:rPr lang="es-ES" dirty="0" smtClean="0"/>
              <a:t>Conceptos - unidad 4:</a:t>
            </a:r>
            <a:br>
              <a:rPr lang="es-ES" dirty="0" smtClean="0"/>
            </a:br>
            <a:r>
              <a:rPr lang="es-ES" dirty="0" smtClean="0"/>
              <a:t>Atributos de calidad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30816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Relación con requisitos funcionales</a:t>
            </a:r>
          </a:p>
          <a:p>
            <a:pPr marL="0" indent="0">
              <a:buNone/>
            </a:pPr>
            <a:r>
              <a:rPr lang="es-ES" dirty="0" smtClean="0"/>
              <a:t>Escenarios de calidad</a:t>
            </a:r>
          </a:p>
          <a:p>
            <a:pPr marL="0" indent="0">
              <a:buNone/>
            </a:pPr>
            <a:r>
              <a:rPr lang="es-ES" dirty="0" smtClean="0"/>
              <a:t>Identificación de atributos de calidad</a:t>
            </a:r>
          </a:p>
          <a:p>
            <a:pPr marL="457200" lvl="1" indent="0">
              <a:buNone/>
            </a:pPr>
            <a:r>
              <a:rPr lang="es-ES" dirty="0" smtClean="0"/>
              <a:t>ISO25010</a:t>
            </a:r>
          </a:p>
          <a:p>
            <a:pPr marL="457200" lvl="1" indent="0">
              <a:buNone/>
            </a:pPr>
            <a:r>
              <a:rPr lang="es-ES" dirty="0" smtClean="0"/>
              <a:t>Talleres de atributos de calidad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Métricas de atributos de calidad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08" y="4267119"/>
            <a:ext cx="1479677" cy="19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534" y="4267119"/>
            <a:ext cx="1432606" cy="19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74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425" y="365125"/>
            <a:ext cx="11001375" cy="1325563"/>
          </a:xfrm>
        </p:spPr>
        <p:txBody>
          <a:bodyPr/>
          <a:lstStyle/>
          <a:p>
            <a:r>
              <a:rPr lang="es-ES" dirty="0" smtClean="0"/>
              <a:t>Conceptos - unidad 5:</a:t>
            </a:r>
            <a:br>
              <a:rPr lang="es-ES" dirty="0" smtClean="0"/>
            </a:br>
            <a:r>
              <a:rPr lang="es-ES" dirty="0" smtClean="0"/>
              <a:t>Creación y validación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425" y="1825625"/>
            <a:ext cx="11001375" cy="251269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ADD: </a:t>
            </a:r>
            <a:r>
              <a:rPr lang="es-ES" dirty="0" err="1" smtClean="0"/>
              <a:t>Attribute</a:t>
            </a:r>
            <a:r>
              <a:rPr lang="es-ES" dirty="0" smtClean="0"/>
              <a:t> 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Incidencias arquitectónicas</a:t>
            </a:r>
          </a:p>
          <a:p>
            <a:pPr marL="0" indent="0">
              <a:buNone/>
            </a:pPr>
            <a:r>
              <a:rPr lang="es-ES" dirty="0" smtClean="0"/>
              <a:t>Registros de decisiones arquitectónicas</a:t>
            </a:r>
          </a:p>
          <a:p>
            <a:pPr marL="0" indent="0">
              <a:buNone/>
            </a:pPr>
            <a:r>
              <a:rPr lang="es-ES" dirty="0" smtClean="0"/>
              <a:t>Evaluación de arquitecturas</a:t>
            </a:r>
          </a:p>
          <a:p>
            <a:pPr marL="457200" lvl="1" indent="0">
              <a:buNone/>
            </a:pPr>
            <a:r>
              <a:rPr lang="es-ES" dirty="0" smtClean="0"/>
              <a:t>ATAM</a:t>
            </a:r>
            <a:r>
              <a:rPr lang="es-ES" dirty="0"/>
              <a:t>: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Trade</a:t>
            </a:r>
            <a:r>
              <a:rPr lang="es-ES" dirty="0"/>
              <a:t>-off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pPr marL="457200" lvl="1" indent="0">
              <a:buNone/>
            </a:pPr>
            <a:r>
              <a:rPr lang="es-ES" dirty="0"/>
              <a:t>CBAM: </a:t>
            </a:r>
            <a:r>
              <a:rPr lang="es-ES" dirty="0" err="1"/>
              <a:t>Cost-benefit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295783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5. Creación y validación de </a:t>
            </a:r>
            <a:r>
              <a:rPr lang="es-ES" sz="1200" dirty="0" smtClean="0">
                <a:solidFill>
                  <a:srgbClr val="0070C0"/>
                </a:solidFill>
              </a:rPr>
              <a:t>arquitecturas</a:t>
            </a:r>
            <a:endParaRPr lang="es-ES" sz="1200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20" y="4246876"/>
            <a:ext cx="1296829" cy="185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67" y="4246877"/>
            <a:ext cx="1386353" cy="185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738" y="4246877"/>
            <a:ext cx="1247140" cy="185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redondeado 9"/>
          <p:cNvSpPr/>
          <p:nvPr/>
        </p:nvSpPr>
        <p:spPr>
          <a:xfrm>
            <a:off x="352425" y="2866094"/>
            <a:ext cx="5924550" cy="431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4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950" y="365125"/>
            <a:ext cx="10991850" cy="1325563"/>
          </a:xfrm>
        </p:spPr>
        <p:txBody>
          <a:bodyPr/>
          <a:lstStyle/>
          <a:p>
            <a:r>
              <a:rPr lang="es-ES" dirty="0" smtClean="0"/>
              <a:t>Conceptos - unidad 6:</a:t>
            </a:r>
            <a:br>
              <a:rPr lang="es-ES" dirty="0" smtClean="0"/>
            </a:br>
            <a:r>
              <a:rPr lang="es-ES" dirty="0" smtClean="0"/>
              <a:t>Técnicas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Tácticas</a:t>
            </a:r>
          </a:p>
          <a:p>
            <a:pPr marL="0" indent="0">
              <a:buNone/>
            </a:pPr>
            <a:r>
              <a:rPr lang="es-ES" dirty="0" smtClean="0"/>
              <a:t>Estilos arquitectónicos</a:t>
            </a:r>
          </a:p>
          <a:p>
            <a:pPr marL="0" indent="0">
              <a:buNone/>
            </a:pPr>
            <a:r>
              <a:rPr lang="es-ES" dirty="0" smtClean="0"/>
              <a:t>Patrones arquitectónicos</a:t>
            </a:r>
          </a:p>
          <a:p>
            <a:pPr marL="0" indent="0">
              <a:buNone/>
            </a:pPr>
            <a:r>
              <a:rPr lang="es-ES" dirty="0" smtClean="0"/>
              <a:t>Construir vs reutilizar</a:t>
            </a:r>
          </a:p>
          <a:p>
            <a:pPr marL="457200" lvl="1" indent="0">
              <a:buNone/>
            </a:pPr>
            <a:r>
              <a:rPr lang="es-ES" dirty="0" smtClean="0"/>
              <a:t>Arquitecturas de referencia</a:t>
            </a:r>
          </a:p>
          <a:p>
            <a:pPr marL="457200" lvl="1" indent="0">
              <a:buNone/>
            </a:pPr>
            <a:r>
              <a:rPr lang="es-ES" dirty="0" smtClean="0"/>
              <a:t>Familias tecnológicas</a:t>
            </a:r>
          </a:p>
          <a:p>
            <a:pPr marL="457200" lvl="1" indent="0">
              <a:buNone/>
            </a:pPr>
            <a:r>
              <a:rPr lang="es-ES" i="1" dirty="0" err="1" smtClean="0"/>
              <a:t>Frameworks</a:t>
            </a:r>
            <a:endParaRPr lang="es-ES" i="1" dirty="0" smtClean="0"/>
          </a:p>
          <a:p>
            <a:pPr marL="457200" lvl="1" indent="0">
              <a:buNone/>
            </a:pPr>
            <a:r>
              <a:rPr lang="es-ES" dirty="0" smtClean="0"/>
              <a:t>COTS (</a:t>
            </a:r>
            <a:r>
              <a:rPr lang="es-ES" i="1" dirty="0" err="1" smtClean="0"/>
              <a:t>Commercial</a:t>
            </a:r>
            <a:r>
              <a:rPr lang="es-ES" i="1" dirty="0" smtClean="0"/>
              <a:t> Off-</a:t>
            </a:r>
            <a:r>
              <a:rPr lang="es-ES" i="1" dirty="0" err="1" smtClean="0"/>
              <a:t>the</a:t>
            </a:r>
            <a:r>
              <a:rPr lang="es-ES" i="1" dirty="0" smtClean="0"/>
              <a:t>-</a:t>
            </a:r>
            <a:r>
              <a:rPr lang="es-ES" i="1" dirty="0" err="1" smtClean="0"/>
              <a:t>shelf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FOSS (</a:t>
            </a:r>
            <a:r>
              <a:rPr lang="es-ES" i="1" dirty="0" smtClean="0"/>
              <a:t>Free Open </a:t>
            </a:r>
            <a:r>
              <a:rPr lang="es-ES" i="1" dirty="0" err="1" smtClean="0"/>
              <a:t>Source</a:t>
            </a:r>
            <a:r>
              <a:rPr lang="es-ES" i="1" dirty="0" smtClean="0"/>
              <a:t> Software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6. Técnicas de arquitectura del </a:t>
            </a:r>
            <a:r>
              <a:rPr lang="es-ES" sz="1200" dirty="0" smtClean="0">
                <a:solidFill>
                  <a:srgbClr val="0070C0"/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4190819"/>
            <a:ext cx="1327478" cy="185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91" y="4216655"/>
            <a:ext cx="1392009" cy="183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4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850" y="231952"/>
            <a:ext cx="11572876" cy="1454150"/>
          </a:xfrm>
        </p:spPr>
        <p:txBody>
          <a:bodyPr>
            <a:normAutofit/>
          </a:bodyPr>
          <a:lstStyle/>
          <a:p>
            <a:r>
              <a:rPr lang="es-ES" dirty="0" smtClean="0"/>
              <a:t>Taxonomías - unidad 7:</a:t>
            </a:r>
            <a:br>
              <a:rPr lang="es-ES" dirty="0" smtClean="0"/>
            </a:br>
            <a:r>
              <a:rPr lang="es-ES" dirty="0" smtClean="0"/>
              <a:t>Construcción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850" y="1825625"/>
            <a:ext cx="1102995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Herramientas de construcción</a:t>
            </a:r>
          </a:p>
          <a:p>
            <a:pPr marL="0" indent="0">
              <a:buNone/>
            </a:pPr>
            <a:r>
              <a:rPr lang="es-ES" dirty="0" smtClean="0"/>
              <a:t>Gestión de configuraciones</a:t>
            </a:r>
          </a:p>
          <a:p>
            <a:pPr marL="457200" lvl="1" indent="0">
              <a:buNone/>
            </a:pPr>
            <a:r>
              <a:rPr lang="es-ES" dirty="0" smtClean="0"/>
              <a:t>Control de versiones</a:t>
            </a:r>
          </a:p>
          <a:p>
            <a:pPr marL="457200" lvl="1" indent="0">
              <a:buNone/>
            </a:pPr>
            <a:r>
              <a:rPr lang="es-ES" dirty="0" smtClean="0"/>
              <a:t>Versiones y </a:t>
            </a:r>
            <a:r>
              <a:rPr lang="es-ES" i="1" dirty="0" err="1" smtClean="0"/>
              <a:t>releases</a:t>
            </a:r>
            <a:endParaRPr lang="es-ES" i="1" dirty="0" smtClean="0"/>
          </a:p>
          <a:p>
            <a:pPr marL="457200" lvl="1" indent="0">
              <a:buNone/>
            </a:pPr>
            <a:r>
              <a:rPr lang="es-ES" dirty="0" smtClean="0"/>
              <a:t>Automatización de la construcción</a:t>
            </a:r>
          </a:p>
          <a:p>
            <a:pPr marL="457200" lvl="1" indent="0">
              <a:buNone/>
            </a:pPr>
            <a:r>
              <a:rPr lang="es-ES" dirty="0" smtClean="0"/>
              <a:t>Técnicas y herramientas de trabajo en equipo</a:t>
            </a:r>
          </a:p>
          <a:p>
            <a:pPr marL="457200" lvl="1" indent="0">
              <a:buNone/>
            </a:pPr>
            <a:r>
              <a:rPr lang="es-ES" dirty="0" smtClean="0"/>
              <a:t>Seguimiento de incidencias</a:t>
            </a:r>
          </a:p>
          <a:p>
            <a:pPr marL="0" indent="0">
              <a:buNone/>
            </a:pPr>
            <a:r>
              <a:rPr lang="es-ES" dirty="0" smtClean="0"/>
              <a:t>Aspectos de metodologías ágiles de desarrollo</a:t>
            </a:r>
          </a:p>
          <a:p>
            <a:pPr marL="457200" lvl="1" indent="0">
              <a:buNone/>
            </a:pPr>
            <a:r>
              <a:rPr lang="es-ES" dirty="0" smtClean="0"/>
              <a:t>TDD</a:t>
            </a:r>
          </a:p>
          <a:p>
            <a:pPr marL="457200" lvl="1" indent="0">
              <a:buNone/>
            </a:pPr>
            <a:r>
              <a:rPr lang="es-ES" dirty="0" smtClean="0"/>
              <a:t>Integración continua</a:t>
            </a:r>
          </a:p>
          <a:p>
            <a:pPr marL="457200" lvl="1" indent="0">
              <a:buNone/>
            </a:pPr>
            <a:r>
              <a:rPr lang="es-ES" dirty="0" smtClean="0"/>
              <a:t>Propiedad colectiva del código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rgbClr val="0070C0"/>
                </a:solidFill>
              </a:rPr>
              <a:t>Unidad </a:t>
            </a:r>
            <a:r>
              <a:rPr lang="es-ES" sz="1200" dirty="0">
                <a:solidFill>
                  <a:srgbClr val="0070C0"/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144" y="4226736"/>
            <a:ext cx="1367536" cy="179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1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145" y="407511"/>
            <a:ext cx="11001375" cy="1325563"/>
          </a:xfrm>
        </p:spPr>
        <p:txBody>
          <a:bodyPr/>
          <a:lstStyle/>
          <a:p>
            <a:r>
              <a:rPr lang="es-ES" dirty="0" smtClean="0"/>
              <a:t>Taxonomías - unidad 8:</a:t>
            </a:r>
            <a:br>
              <a:rPr lang="es-ES" dirty="0" smtClean="0"/>
            </a:br>
            <a:r>
              <a:rPr lang="es-ES" dirty="0" smtClean="0"/>
              <a:t>Modularidad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425" y="1825625"/>
            <a:ext cx="11001375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Principios de modularidad</a:t>
            </a:r>
          </a:p>
          <a:p>
            <a:pPr marL="457200" lvl="1" indent="0">
              <a:buNone/>
            </a:pPr>
            <a:r>
              <a:rPr lang="es-ES" dirty="0" smtClean="0"/>
              <a:t>SOLID, acoplamiento, </a:t>
            </a:r>
            <a:r>
              <a:rPr lang="es-ES" dirty="0" err="1" smtClean="0"/>
              <a:t>cohesividad</a:t>
            </a:r>
            <a:r>
              <a:rPr lang="es-ES" dirty="0" smtClean="0"/>
              <a:t>, </a:t>
            </a:r>
            <a:r>
              <a:rPr lang="es-ES" dirty="0" err="1" smtClean="0"/>
              <a:t>conacimiento</a:t>
            </a:r>
            <a:r>
              <a:rPr lang="es-ES" dirty="0" smtClean="0"/>
              <a:t>...</a:t>
            </a:r>
          </a:p>
          <a:p>
            <a:pPr marL="0" indent="0">
              <a:buNone/>
            </a:pPr>
            <a:r>
              <a:rPr lang="es-ES" dirty="0" smtClean="0"/>
              <a:t>Estilos de modularidad</a:t>
            </a:r>
          </a:p>
          <a:p>
            <a:pPr marL="457200" lvl="1" indent="0">
              <a:buNone/>
            </a:pPr>
            <a:r>
              <a:rPr lang="es-ES" dirty="0" smtClean="0"/>
              <a:t>Capas</a:t>
            </a:r>
          </a:p>
          <a:p>
            <a:pPr marL="457200" lvl="1" indent="0">
              <a:buNone/>
            </a:pPr>
            <a:r>
              <a:rPr lang="es-ES" dirty="0" smtClean="0"/>
              <a:t>Aspectos</a:t>
            </a:r>
          </a:p>
          <a:p>
            <a:pPr marL="457200" lvl="1" indent="0">
              <a:buNone/>
            </a:pPr>
            <a:r>
              <a:rPr lang="es-ES" dirty="0" smtClean="0"/>
              <a:t>Basados en dominio </a:t>
            </a:r>
          </a:p>
          <a:p>
            <a:pPr marL="914400" lvl="2" indent="0">
              <a:buNone/>
            </a:pPr>
            <a:r>
              <a:rPr lang="es-ES" dirty="0" err="1" smtClean="0"/>
              <a:t>Domain</a:t>
            </a:r>
            <a:r>
              <a:rPr lang="es-ES" dirty="0" smtClean="0"/>
              <a:t> 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smtClean="0"/>
              <a:t>Arquitectura hexagonal y arquitectura limpia</a:t>
            </a:r>
          </a:p>
          <a:p>
            <a:pPr marL="914400" lvl="2" indent="0">
              <a:buNone/>
            </a:pPr>
            <a:r>
              <a:rPr lang="es-ES" dirty="0" smtClean="0"/>
              <a:t>Modelos centrados en datos</a:t>
            </a:r>
          </a:p>
          <a:p>
            <a:pPr marL="914400" lvl="2" indent="0">
              <a:buNone/>
            </a:pPr>
            <a:r>
              <a:rPr lang="es-ES" i="1" dirty="0" err="1" smtClean="0"/>
              <a:t>Naked</a:t>
            </a:r>
            <a:r>
              <a:rPr lang="es-ES" i="1" dirty="0" smtClean="0"/>
              <a:t> </a:t>
            </a:r>
            <a:r>
              <a:rPr lang="es-ES" i="1" dirty="0" err="1" smtClean="0"/>
              <a:t>objects</a:t>
            </a:r>
            <a:endParaRPr lang="es-ES" i="1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7505700" y="324205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65" y="4289567"/>
            <a:ext cx="1523919" cy="195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55" y="4289567"/>
            <a:ext cx="1509710" cy="195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3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791" y="461187"/>
            <a:ext cx="7105649" cy="1539875"/>
          </a:xfrm>
        </p:spPr>
        <p:txBody>
          <a:bodyPr/>
          <a:lstStyle/>
          <a:p>
            <a:r>
              <a:rPr lang="es-ES" dirty="0" smtClean="0"/>
              <a:t>Taxonomías - Unidad 9</a:t>
            </a:r>
            <a:br>
              <a:rPr lang="es-ES" dirty="0" smtClean="0"/>
            </a:br>
            <a:r>
              <a:rPr lang="es-ES" dirty="0" smtClean="0"/>
              <a:t>Comportamiento: Monolito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841" y="2270125"/>
            <a:ext cx="7366000" cy="39068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Taxonomía de estilos arquitectónicos</a:t>
            </a:r>
          </a:p>
          <a:p>
            <a:pPr marL="457200" lvl="1" indent="0">
              <a:buNone/>
            </a:pPr>
            <a:r>
              <a:rPr lang="es-ES" dirty="0" smtClean="0"/>
              <a:t>Flujos de datos (</a:t>
            </a:r>
            <a:r>
              <a:rPr lang="es-ES" dirty="0" err="1" smtClean="0"/>
              <a:t>batch</a:t>
            </a:r>
            <a:r>
              <a:rPr lang="es-ES" dirty="0" smtClean="0"/>
              <a:t>, pipes / </a:t>
            </a:r>
            <a:r>
              <a:rPr lang="es-ES" dirty="0" err="1" smtClean="0"/>
              <a:t>filters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Organización trabajo (master-</a:t>
            </a:r>
            <a:r>
              <a:rPr lang="es-ES" dirty="0" err="1" smtClean="0"/>
              <a:t>slave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Interactivos (MVC, PAC)</a:t>
            </a:r>
          </a:p>
          <a:p>
            <a:pPr marL="457200" lvl="1" indent="0">
              <a:buNone/>
            </a:pPr>
            <a:r>
              <a:rPr lang="es-ES" dirty="0" smtClean="0"/>
              <a:t>Repositorio (datos compartidos, </a:t>
            </a:r>
            <a:r>
              <a:rPr lang="es-ES" dirty="0" err="1" smtClean="0"/>
              <a:t>blackboard</a:t>
            </a:r>
            <a:r>
              <a:rPr lang="es-ES" dirty="0" smtClean="0"/>
              <a:t>, reglas)</a:t>
            </a:r>
          </a:p>
          <a:p>
            <a:pPr marL="457200" lvl="1" indent="0">
              <a:buNone/>
            </a:pPr>
            <a:r>
              <a:rPr lang="es-ES" dirty="0" smtClean="0"/>
              <a:t>Invocación (</a:t>
            </a:r>
            <a:r>
              <a:rPr lang="es-ES" dirty="0" err="1" smtClean="0"/>
              <a:t>call-return</a:t>
            </a:r>
            <a:r>
              <a:rPr lang="es-ES" dirty="0" smtClean="0"/>
              <a:t>, cliente-servidor, eventos)</a:t>
            </a:r>
          </a:p>
          <a:p>
            <a:pPr marL="457200" lvl="1" indent="0">
              <a:buNone/>
            </a:pPr>
            <a:r>
              <a:rPr lang="es-ES" dirty="0" smtClean="0"/>
              <a:t>Sistemas adaptables (</a:t>
            </a:r>
            <a:r>
              <a:rPr lang="es-ES" dirty="0" err="1" smtClean="0"/>
              <a:t>plugins</a:t>
            </a:r>
            <a:r>
              <a:rPr lang="es-ES" dirty="0" smtClean="0"/>
              <a:t>, </a:t>
            </a:r>
            <a:r>
              <a:rPr lang="es-ES" dirty="0" err="1" smtClean="0"/>
              <a:t>microkernel</a:t>
            </a:r>
            <a:r>
              <a:rPr lang="es-ES" dirty="0" smtClean="0"/>
              <a:t>, </a:t>
            </a:r>
            <a:r>
              <a:rPr lang="es-ES" dirty="0" err="1" smtClean="0"/>
              <a:t>DSLs</a:t>
            </a:r>
            <a:r>
              <a:rPr lang="es-ES" dirty="0" smtClean="0"/>
              <a:t>, código móvil)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640" y="4418006"/>
            <a:ext cx="1239520" cy="1765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88" y="4441909"/>
            <a:ext cx="1322832" cy="171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644" y="314960"/>
            <a:ext cx="11796712" cy="2149475"/>
          </a:xfrm>
        </p:spPr>
        <p:txBody>
          <a:bodyPr/>
          <a:lstStyle/>
          <a:p>
            <a:r>
              <a:rPr lang="es-ES" dirty="0" smtClean="0"/>
              <a:t>Taxonomías - unidad 10:</a:t>
            </a:r>
            <a:br>
              <a:rPr lang="es-ES" dirty="0" smtClean="0"/>
            </a:br>
            <a:r>
              <a:rPr lang="es-ES" dirty="0" smtClean="0"/>
              <a:t>Comportamiento: Sistemas </a:t>
            </a:r>
            <a:br>
              <a:rPr lang="es-ES" dirty="0" smtClean="0"/>
            </a:br>
            <a:r>
              <a:rPr lang="es-ES" dirty="0" smtClean="0"/>
              <a:t>distribuidos y </a:t>
            </a:r>
            <a:r>
              <a:rPr lang="es-ES" i="1" dirty="0" err="1" smtClean="0"/>
              <a:t>big</a:t>
            </a:r>
            <a:r>
              <a:rPr lang="es-ES" i="1" dirty="0" smtClean="0"/>
              <a:t> data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4170" y="2312034"/>
            <a:ext cx="11029950" cy="454596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Sistemas distribuidos</a:t>
            </a:r>
          </a:p>
          <a:p>
            <a:pPr marL="457200" lvl="1" indent="0">
              <a:buNone/>
            </a:pPr>
            <a:r>
              <a:rPr lang="es-ES" dirty="0" smtClean="0"/>
              <a:t>Estilos y topologías de integración</a:t>
            </a:r>
          </a:p>
          <a:p>
            <a:pPr marL="457200" lvl="1" indent="0">
              <a:buNone/>
            </a:pPr>
            <a:r>
              <a:rPr lang="es-ES" dirty="0" smtClean="0"/>
              <a:t>Patrón bróker</a:t>
            </a:r>
          </a:p>
          <a:p>
            <a:pPr marL="457200" lvl="1" indent="0">
              <a:buNone/>
            </a:pPr>
            <a:r>
              <a:rPr lang="es-ES" dirty="0" smtClean="0"/>
              <a:t>Peer-to-peer</a:t>
            </a:r>
          </a:p>
          <a:p>
            <a:pPr marL="457200" lvl="1" indent="0">
              <a:buNone/>
            </a:pPr>
            <a:r>
              <a:rPr lang="es-ES" dirty="0" smtClean="0"/>
              <a:t>Arquitecturas orientadas a servicios</a:t>
            </a:r>
          </a:p>
          <a:p>
            <a:pPr marL="457200" lvl="1" indent="0">
              <a:buNone/>
            </a:pPr>
            <a:r>
              <a:rPr lang="es-ES" dirty="0" err="1" smtClean="0"/>
              <a:t>Microservicios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Serverless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Big data</a:t>
            </a:r>
          </a:p>
          <a:p>
            <a:pPr marL="457200" lvl="1" indent="0">
              <a:buNone/>
            </a:pPr>
            <a:r>
              <a:rPr lang="es-ES" dirty="0" err="1" smtClean="0"/>
              <a:t>MapReduce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Arquitectura lambda</a:t>
            </a:r>
          </a:p>
          <a:p>
            <a:pPr marL="457200" lvl="1" indent="0">
              <a:buNone/>
            </a:pPr>
            <a:r>
              <a:rPr lang="es-ES" dirty="0" smtClean="0"/>
              <a:t>Arquitectura Kappa</a:t>
            </a:r>
            <a:endParaRPr lang="en-GB" dirty="0"/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56" y="4287786"/>
            <a:ext cx="1501814" cy="196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06" y="4287786"/>
            <a:ext cx="1501814" cy="196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3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424" y="500062"/>
            <a:ext cx="11001375" cy="1325563"/>
          </a:xfrm>
        </p:spPr>
        <p:txBody>
          <a:bodyPr/>
          <a:lstStyle/>
          <a:p>
            <a:r>
              <a:rPr lang="es-ES" dirty="0" smtClean="0"/>
              <a:t>Taxonomías - unidad 11:</a:t>
            </a:r>
            <a:br>
              <a:rPr lang="es-ES" dirty="0" smtClean="0"/>
            </a:br>
            <a:r>
              <a:rPr lang="es-ES" dirty="0" smtClean="0"/>
              <a:t>Disposición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425" y="1825625"/>
            <a:ext cx="11001375" cy="359981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Empaquetamiento y distribución</a:t>
            </a:r>
          </a:p>
          <a:p>
            <a:pPr marL="457200" lvl="1" indent="0">
              <a:buNone/>
            </a:pPr>
            <a:r>
              <a:rPr lang="es-ES" dirty="0" smtClean="0"/>
              <a:t>Entornos de ejecución de software</a:t>
            </a:r>
          </a:p>
          <a:p>
            <a:pPr marL="0" indent="0">
              <a:buNone/>
            </a:pPr>
            <a:r>
              <a:rPr lang="es-ES" dirty="0" smtClean="0"/>
              <a:t>Despliegue</a:t>
            </a:r>
          </a:p>
          <a:p>
            <a:pPr marL="457200" lvl="1" indent="0">
              <a:buNone/>
            </a:pPr>
            <a:r>
              <a:rPr lang="es-ES" dirty="0" smtClean="0"/>
              <a:t>Atributos Software en producción</a:t>
            </a:r>
          </a:p>
          <a:p>
            <a:pPr marL="457200" lvl="1" indent="0">
              <a:buNone/>
            </a:pPr>
            <a:r>
              <a:rPr lang="es-ES" dirty="0" err="1" smtClean="0"/>
              <a:t>Configurabilidad</a:t>
            </a:r>
            <a:r>
              <a:rPr lang="es-ES" dirty="0" smtClean="0"/>
              <a:t>, </a:t>
            </a:r>
            <a:r>
              <a:rPr lang="es-ES" dirty="0" err="1" smtClean="0"/>
              <a:t>observabilidad</a:t>
            </a:r>
            <a:r>
              <a:rPr lang="es-ES" dirty="0" smtClean="0"/>
              <a:t>, disponibilidad</a:t>
            </a:r>
          </a:p>
          <a:p>
            <a:pPr marL="0" indent="0">
              <a:buNone/>
            </a:pPr>
            <a:r>
              <a:rPr lang="es-ES" dirty="0" smtClean="0"/>
              <a:t>Patrones para software en producción</a:t>
            </a:r>
          </a:p>
          <a:p>
            <a:pPr marL="457200" lvl="1" indent="0">
              <a:buNone/>
            </a:pPr>
            <a:r>
              <a:rPr lang="es-ES" dirty="0" smtClean="0"/>
              <a:t>Pruebas de software en producción</a:t>
            </a:r>
          </a:p>
          <a:p>
            <a:pPr marL="457200" lvl="1" indent="0">
              <a:buNone/>
            </a:pPr>
            <a:r>
              <a:rPr lang="es-ES" dirty="0" smtClean="0"/>
              <a:t>Gestión y análisis de incidencias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0" y="4307839"/>
            <a:ext cx="1572141" cy="1940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5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426" y="518337"/>
            <a:ext cx="6915150" cy="1482725"/>
          </a:xfrm>
        </p:spPr>
        <p:txBody>
          <a:bodyPr>
            <a:normAutofit/>
          </a:bodyPr>
          <a:lstStyle/>
          <a:p>
            <a:r>
              <a:rPr lang="es-ES" sz="4000" dirty="0" smtClean="0"/>
              <a:t>Taxonomías - unidad 12:</a:t>
            </a:r>
            <a:br>
              <a:rPr lang="es-ES" sz="4000" dirty="0" smtClean="0"/>
            </a:br>
            <a:r>
              <a:rPr lang="es-ES" sz="4000" dirty="0" smtClean="0"/>
              <a:t>Arquitectura del software en entorno empresarial</a:t>
            </a:r>
            <a:endParaRPr lang="en-GB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2426" y="2162175"/>
            <a:ext cx="11001374" cy="401478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Arquitectura </a:t>
            </a:r>
            <a:r>
              <a:rPr lang="es-ES" dirty="0" smtClean="0"/>
              <a:t>empresarial y tipos de empresas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Taxonomía de software empresarial</a:t>
            </a:r>
          </a:p>
          <a:p>
            <a:pPr marL="457200" lvl="1" indent="0">
              <a:buNone/>
            </a:pPr>
            <a:r>
              <a:rPr lang="es-ES" dirty="0" smtClean="0"/>
              <a:t>ERP, CRM, SCM, WMS, ...</a:t>
            </a:r>
          </a:p>
          <a:p>
            <a:pPr marL="0" indent="0">
              <a:buNone/>
            </a:pPr>
            <a:r>
              <a:rPr lang="es-ES" dirty="0" smtClean="0"/>
              <a:t>Líneas de producto software</a:t>
            </a:r>
          </a:p>
          <a:p>
            <a:pPr marL="0" indent="0">
              <a:buNone/>
            </a:pPr>
            <a:r>
              <a:rPr lang="es-ES" dirty="0" smtClean="0"/>
              <a:t>Mantenimiento y evolución del software</a:t>
            </a:r>
          </a:p>
          <a:p>
            <a:pPr marL="457200" lvl="1" indent="0">
              <a:buNone/>
            </a:pPr>
            <a:r>
              <a:rPr lang="es-ES" dirty="0" smtClean="0"/>
              <a:t>Código heredado</a:t>
            </a:r>
          </a:p>
          <a:p>
            <a:pPr marL="457200" lvl="1" indent="0">
              <a:buNone/>
            </a:pPr>
            <a:r>
              <a:rPr lang="es-ES" dirty="0" smtClean="0"/>
              <a:t>Análisis de comportamiento de código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7505700" y="314960"/>
            <a:ext cx="4686300" cy="337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Tema 1. Conceptos de Arquitectura de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Definiciones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2. Comunicando la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endParaRPr lang="es-E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3. Papel del Arquitecto del Software y </a:t>
            </a:r>
            <a:r>
              <a:rPr lang="es-ES" sz="1200" i="1" dirty="0" err="1">
                <a:solidFill>
                  <a:schemeClr val="bg1">
                    <a:lumMod val="50000"/>
                  </a:schemeClr>
                </a:solidFill>
              </a:rPr>
              <a:t>Stakeholders</a:t>
            </a:r>
            <a:endParaRPr lang="es-ES" sz="1200" i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4. Atributos de calidad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5. Creación y validación de Arquitecturas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6. Técnicas de arquitectura del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Tema 2. Taxonomías de Arquitectura del Software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Unidad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7. Construcción, Gestión de configuraciones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8. Modularidad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9. Comportamiento: monolito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10. Comportamiento: sistemas distribuidos y Big data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Unidad 11. Disposición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sz="1200" dirty="0">
                <a:solidFill>
                  <a:srgbClr val="0070C0"/>
                </a:solidFill>
              </a:rPr>
              <a:t>Unidad 12. Arquitectura del software y Entorno empresarial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8239125" y="3717881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Bibliografía recomendada</a:t>
            </a:r>
            <a:endParaRPr lang="en-GB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96" y="4358640"/>
            <a:ext cx="1581441" cy="206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67" y="4358640"/>
            <a:ext cx="1581441" cy="206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4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088" y="365125"/>
            <a:ext cx="11034712" cy="1325563"/>
          </a:xfrm>
        </p:spPr>
        <p:txBody>
          <a:bodyPr/>
          <a:lstStyle/>
          <a:p>
            <a:r>
              <a:rPr lang="es-ES" dirty="0" smtClean="0"/>
              <a:t>Organización de la asignatura en horas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33685"/>
              </p:ext>
            </p:extLst>
          </p:nvPr>
        </p:nvGraphicFramePr>
        <p:xfrm>
          <a:off x="319088" y="3142934"/>
          <a:ext cx="11553824" cy="1600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5040">
                  <a:extLst>
                    <a:ext uri="{9D8B030D-6E8A-4147-A177-3AD203B41FA5}">
                      <a16:colId xmlns:a16="http://schemas.microsoft.com/office/drawing/2014/main" val="956715053"/>
                    </a:ext>
                  </a:extLst>
                </a:gridCol>
                <a:gridCol w="810148">
                  <a:extLst>
                    <a:ext uri="{9D8B030D-6E8A-4147-A177-3AD203B41FA5}">
                      <a16:colId xmlns:a16="http://schemas.microsoft.com/office/drawing/2014/main" val="2132634339"/>
                    </a:ext>
                  </a:extLst>
                </a:gridCol>
                <a:gridCol w="1033812">
                  <a:extLst>
                    <a:ext uri="{9D8B030D-6E8A-4147-A177-3AD203B41FA5}">
                      <a16:colId xmlns:a16="http://schemas.microsoft.com/office/drawing/2014/main" val="708610664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3520652622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31499787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27981028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117425728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1470175840"/>
                    </a:ext>
                  </a:extLst>
                </a:gridCol>
                <a:gridCol w="989831">
                  <a:extLst>
                    <a:ext uri="{9D8B030D-6E8A-4147-A177-3AD203B41FA5}">
                      <a16:colId xmlns:a16="http://schemas.microsoft.com/office/drawing/2014/main" val="4090444054"/>
                    </a:ext>
                  </a:extLst>
                </a:gridCol>
                <a:gridCol w="1064912">
                  <a:extLst>
                    <a:ext uri="{9D8B030D-6E8A-4147-A177-3AD203B41FA5}">
                      <a16:colId xmlns:a16="http://schemas.microsoft.com/office/drawing/2014/main" val="124601263"/>
                    </a:ext>
                  </a:extLst>
                </a:gridCol>
                <a:gridCol w="640831">
                  <a:extLst>
                    <a:ext uri="{9D8B030D-6E8A-4147-A177-3AD203B41FA5}">
                      <a16:colId xmlns:a16="http://schemas.microsoft.com/office/drawing/2014/main" val="2709518844"/>
                    </a:ext>
                  </a:extLst>
                </a:gridCol>
              </a:tblGrid>
              <a:tr h="3505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Temas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 smtClean="0">
                          <a:effectLst/>
                          <a:latin typeface="+mn-lt"/>
                        </a:rPr>
                        <a:t>Horas totales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Actividades presenciales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No presenciales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1970735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71755" marR="71755">
                        <a:spcAft>
                          <a:spcPts val="0"/>
                        </a:spcAft>
                      </a:pP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Clase Expositiva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 smtClean="0">
                          <a:effectLst/>
                          <a:latin typeface="+mn-lt"/>
                        </a:rPr>
                        <a:t>Seminarios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Prácticas de </a:t>
                      </a:r>
                      <a:r>
                        <a:rPr lang="es-ES_tradnl" sz="1400" b="1" dirty="0" smtClean="0">
                          <a:effectLst/>
                          <a:latin typeface="+mn-lt"/>
                        </a:rPr>
                        <a:t>laboratorio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Tutorías grupales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Sesiones de Evaluación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Total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Trabajo grupo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Trabajo autónomo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Total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81734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400" b="1" dirty="0" smtClean="0">
                          <a:effectLst/>
                          <a:latin typeface="+mn-lt"/>
                        </a:rPr>
                        <a:t>1 (Conceptos)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40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7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2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4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1 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 1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15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15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10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25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573614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400" b="1" dirty="0" smtClean="0">
                          <a:effectLst/>
                          <a:latin typeface="+mn-lt"/>
                        </a:rPr>
                        <a:t>2 (Taxonomías)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110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14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5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+mn-lt"/>
                        </a:rPr>
                        <a:t>24</a:t>
                      </a:r>
                      <a:endParaRPr lang="en-GB" sz="18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+mn-lt"/>
                        </a:rPr>
                        <a:t> 1</a:t>
                      </a:r>
                      <a:endParaRPr lang="en-GB" sz="180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1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>
                          <a:effectLst/>
                          <a:latin typeface="+mn-lt"/>
                        </a:rPr>
                        <a:t>45</a:t>
                      </a:r>
                      <a:endParaRPr lang="en-GB" sz="1800" b="1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45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+mn-lt"/>
                        </a:rPr>
                        <a:t>20</a:t>
                      </a:r>
                      <a:endParaRPr lang="en-GB" sz="18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65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98044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  <a:latin typeface="+mn-lt"/>
                        </a:rPr>
                        <a:t>Total</a:t>
                      </a:r>
                      <a:endParaRPr lang="en-GB" sz="14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150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21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7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28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2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2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60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60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30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effectLst/>
                          <a:latin typeface="+mn-lt"/>
                        </a:rPr>
                        <a:t>90</a:t>
                      </a:r>
                      <a:endParaRPr lang="en-GB" sz="1800" b="1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559282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243840" y="1690689"/>
            <a:ext cx="11109960" cy="113379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150h totales = 60h presenciales + 90h no </a:t>
            </a:r>
            <a:r>
              <a:rPr lang="es-ES" dirty="0" smtClean="0"/>
              <a:t>presenciales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6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365125"/>
            <a:ext cx="11414760" cy="1325563"/>
          </a:xfrm>
        </p:spPr>
        <p:txBody>
          <a:bodyPr/>
          <a:lstStyle/>
          <a:p>
            <a:r>
              <a:rPr lang="es-ES" dirty="0" smtClean="0"/>
              <a:t>Proyectos de investigación (</a:t>
            </a:r>
            <a:r>
              <a:rPr lang="es-ES" dirty="0" err="1" smtClean="0"/>
              <a:t>conv</a:t>
            </a:r>
            <a:r>
              <a:rPr lang="es-ES" dirty="0" smtClean="0"/>
              <a:t>. competitivas)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5440" y="1825625"/>
            <a:ext cx="11572240" cy="3645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IP en 3 proyectos Plan Nacional</a:t>
            </a:r>
            <a:endParaRPr lang="en-GB" sz="2400" dirty="0" smtClean="0"/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2021-23,</a:t>
            </a:r>
            <a:r>
              <a:rPr lang="es-ES" sz="2000" dirty="0" smtClean="0"/>
              <a:t> ANGLIRU </a:t>
            </a:r>
            <a:r>
              <a:rPr lang="es-ES" sz="2000" dirty="0"/>
              <a:t>(</a:t>
            </a:r>
            <a:r>
              <a:rPr lang="en-GB" sz="2000" dirty="0"/>
              <a:t>Applying </a:t>
            </a:r>
            <a:r>
              <a:rPr lang="en-GB" sz="2000" dirty="0" err="1"/>
              <a:t>kNowledge</a:t>
            </a:r>
            <a:r>
              <a:rPr lang="en-GB" sz="2000" dirty="0"/>
              <a:t> Graphs to research data </a:t>
            </a:r>
            <a:r>
              <a:rPr lang="en-GB" sz="2000" dirty="0" err="1"/>
              <a:t>interoperabiLIty</a:t>
            </a:r>
            <a:r>
              <a:rPr lang="en-GB" sz="2000" dirty="0"/>
              <a:t> and </a:t>
            </a:r>
            <a:r>
              <a:rPr lang="en-GB" sz="2000" dirty="0" err="1"/>
              <a:t>ReUsability</a:t>
            </a:r>
            <a:r>
              <a:rPr lang="en-GB" sz="2000" dirty="0" smtClean="0"/>
              <a:t>)</a:t>
            </a:r>
            <a:endParaRPr lang="en-GB" sz="2000" dirty="0"/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2017-20,</a:t>
            </a:r>
            <a:r>
              <a:rPr lang="es-ES" sz="2000" dirty="0" smtClean="0"/>
              <a:t> VARSSHA </a:t>
            </a:r>
            <a:r>
              <a:rPr lang="es-ES" sz="2000" dirty="0"/>
              <a:t>(</a:t>
            </a:r>
            <a:r>
              <a:rPr lang="es-ES" sz="2000" dirty="0" err="1"/>
              <a:t>VAlidating</a:t>
            </a:r>
            <a:r>
              <a:rPr lang="es-ES" sz="2000" dirty="0"/>
              <a:t> RDF </a:t>
            </a:r>
            <a:r>
              <a:rPr lang="es-ES" sz="2000" dirty="0" err="1"/>
              <a:t>Streams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SHApes</a:t>
            </a:r>
            <a:r>
              <a:rPr lang="es-ES" sz="2000" dirty="0" smtClean="0"/>
              <a:t>)</a:t>
            </a:r>
            <a:endParaRPr lang="es-ES" sz="2000" dirty="0"/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2012-14,</a:t>
            </a:r>
            <a:r>
              <a:rPr lang="es-ES" sz="2000" dirty="0" smtClean="0"/>
              <a:t> ROCAS (</a:t>
            </a:r>
            <a:r>
              <a:rPr lang="es-ES" sz="2000" dirty="0" err="1" smtClean="0"/>
              <a:t>ReasOning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Cloud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applying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Semantics</a:t>
            </a:r>
            <a:r>
              <a:rPr lang="es-ES" sz="2000" dirty="0" smtClean="0"/>
              <a:t>)</a:t>
            </a:r>
          </a:p>
          <a:p>
            <a:pPr marL="0" indent="0">
              <a:buNone/>
            </a:pPr>
            <a:r>
              <a:rPr lang="es-ES" sz="2400" dirty="0"/>
              <a:t>IP en </a:t>
            </a:r>
            <a:r>
              <a:rPr lang="es-ES" sz="2400" dirty="0" smtClean="0"/>
              <a:t>colaboración </a:t>
            </a:r>
            <a:r>
              <a:rPr lang="es-ES" sz="2400" dirty="0"/>
              <a:t>con </a:t>
            </a:r>
            <a:r>
              <a:rPr lang="es-ES" sz="2400" dirty="0" smtClean="0"/>
              <a:t>empresa, Compra pública innovadora</a:t>
            </a:r>
            <a:endParaRPr lang="es-ES" sz="2400" dirty="0"/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2020-21,</a:t>
            </a:r>
            <a:r>
              <a:rPr lang="es-ES" sz="2000" dirty="0" smtClean="0"/>
              <a:t> Arquitectura </a:t>
            </a:r>
            <a:r>
              <a:rPr lang="es-ES" sz="2000" dirty="0"/>
              <a:t>Semántica e Infraestructura Ontológica, Proyecto Hércules, Univ. Murcia</a:t>
            </a:r>
          </a:p>
          <a:p>
            <a:pPr marL="0" indent="0">
              <a:buNone/>
            </a:pPr>
            <a:r>
              <a:rPr lang="es-ES" sz="2400" dirty="0" smtClean="0"/>
              <a:t>IP en 2 proyectos plan Avanza por parte Universidad de Oviedo</a:t>
            </a:r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2012-14,</a:t>
            </a:r>
            <a:r>
              <a:rPr lang="es-ES" sz="2000" dirty="0" smtClean="0"/>
              <a:t> </a:t>
            </a:r>
            <a:r>
              <a:rPr lang="es-ES" sz="2000" dirty="0" err="1" smtClean="0"/>
              <a:t>TagFlow</a:t>
            </a:r>
            <a:r>
              <a:rPr lang="es-ES" sz="2000" dirty="0"/>
              <a:t>, sistema Avanzado de monitoreo y </a:t>
            </a:r>
            <a:r>
              <a:rPr lang="es-ES" sz="2000" dirty="0" err="1"/>
              <a:t>tagging</a:t>
            </a:r>
            <a:r>
              <a:rPr lang="es-ES" sz="2000" dirty="0"/>
              <a:t> de Flujos de datos </a:t>
            </a:r>
            <a:r>
              <a:rPr lang="es-ES" sz="2000" dirty="0" smtClean="0"/>
              <a:t>multimedia, con </a:t>
            </a:r>
            <a:r>
              <a:rPr lang="es-ES" sz="2000" dirty="0" err="1" smtClean="0"/>
              <a:t>Bmat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2010-11,</a:t>
            </a:r>
            <a:r>
              <a:rPr lang="es-ES" sz="2000" dirty="0" smtClean="0"/>
              <a:t> Prototipo plataforma </a:t>
            </a:r>
            <a:r>
              <a:rPr lang="es-ES" sz="2000" dirty="0"/>
              <a:t>pan-europea </a:t>
            </a:r>
            <a:r>
              <a:rPr lang="es-ES" sz="2000" dirty="0" smtClean="0"/>
              <a:t>servicios </a:t>
            </a:r>
            <a:r>
              <a:rPr lang="es-ES" sz="2000" dirty="0"/>
              <a:t>de información para PYMES en licitación pública internacional (10DERS INFORMATION SERVICES</a:t>
            </a:r>
            <a:r>
              <a:rPr lang="es-ES" sz="2000" dirty="0" smtClean="0"/>
              <a:t>), con Gateway</a:t>
            </a:r>
          </a:p>
          <a:p>
            <a:pPr marL="0" indent="0">
              <a:buNone/>
            </a:pPr>
            <a:r>
              <a:rPr lang="es-ES" sz="2400" dirty="0" smtClean="0"/>
              <a:t>Miembro de equipo en proyecto Europeo</a:t>
            </a:r>
          </a:p>
          <a:p>
            <a:pPr marL="457200" lvl="1" indent="0">
              <a:buNone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</a:rPr>
              <a:t>2010-12,</a:t>
            </a:r>
            <a:r>
              <a:rPr lang="es-ES" sz="1600" dirty="0" smtClean="0"/>
              <a:t> </a:t>
            </a:r>
            <a:r>
              <a:rPr lang="es-ES" sz="2000" dirty="0" err="1" smtClean="0"/>
              <a:t>Advancing</a:t>
            </a:r>
            <a:r>
              <a:rPr lang="es-ES" sz="2000" dirty="0" smtClean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Multilingual</a:t>
            </a:r>
            <a:r>
              <a:rPr lang="es-ES" sz="2000" dirty="0"/>
              <a:t> Web</a:t>
            </a:r>
            <a:endParaRPr lang="es-ES" sz="2000" dirty="0" smtClean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4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Clases expositivas y conferencias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1320" y="1849119"/>
            <a:ext cx="10952480" cy="432784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Clases en aula </a:t>
            </a:r>
            <a:r>
              <a:rPr lang="es-ES" dirty="0" smtClean="0"/>
              <a:t>grande</a:t>
            </a:r>
          </a:p>
          <a:p>
            <a:pPr marL="457200" lvl="1" indent="0">
              <a:buNone/>
            </a:pPr>
            <a:r>
              <a:rPr lang="es-ES" dirty="0" smtClean="0"/>
              <a:t>¿Uso de clases invertidas?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Se organizan unas 2 conferencias cada curso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98811"/>
              </p:ext>
            </p:extLst>
          </p:nvPr>
        </p:nvGraphicFramePr>
        <p:xfrm>
          <a:off x="426194" y="3327154"/>
          <a:ext cx="11389359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77">
                  <a:extLst>
                    <a:ext uri="{9D8B030D-6E8A-4147-A177-3AD203B41FA5}">
                      <a16:colId xmlns:a16="http://schemas.microsoft.com/office/drawing/2014/main" val="3622247527"/>
                    </a:ext>
                  </a:extLst>
                </a:gridCol>
                <a:gridCol w="1781867">
                  <a:extLst>
                    <a:ext uri="{9D8B030D-6E8A-4147-A177-3AD203B41FA5}">
                      <a16:colId xmlns:a16="http://schemas.microsoft.com/office/drawing/2014/main" val="4157410640"/>
                    </a:ext>
                  </a:extLst>
                </a:gridCol>
                <a:gridCol w="1498904">
                  <a:extLst>
                    <a:ext uri="{9D8B030D-6E8A-4147-A177-3AD203B41FA5}">
                      <a16:colId xmlns:a16="http://schemas.microsoft.com/office/drawing/2014/main" val="180076811"/>
                    </a:ext>
                  </a:extLst>
                </a:gridCol>
                <a:gridCol w="4528840">
                  <a:extLst>
                    <a:ext uri="{9D8B030D-6E8A-4147-A177-3AD203B41FA5}">
                      <a16:colId xmlns:a16="http://schemas.microsoft.com/office/drawing/2014/main" val="1724398919"/>
                    </a:ext>
                  </a:extLst>
                </a:gridCol>
                <a:gridCol w="1381071">
                  <a:extLst>
                    <a:ext uri="{9D8B030D-6E8A-4147-A177-3AD203B41FA5}">
                      <a16:colId xmlns:a16="http://schemas.microsoft.com/office/drawing/2014/main" val="699924821"/>
                    </a:ext>
                  </a:extLst>
                </a:gridCol>
              </a:tblGrid>
              <a:tr h="291253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Ponente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Cargo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Empresa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Título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Fecha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04237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Jorge </a:t>
                      </a:r>
                      <a:r>
                        <a:rPr lang="en-GB" sz="1600" dirty="0" err="1" smtClean="0"/>
                        <a:t>Manrubia</a:t>
                      </a:r>
                      <a:r>
                        <a:rPr lang="en-GB" sz="1600" dirty="0" smtClean="0"/>
                        <a:t> </a:t>
                      </a:r>
                      <a:r>
                        <a:rPr lang="en-GB" sz="1600" dirty="0" err="1" smtClean="0"/>
                        <a:t>Díez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Prog</a:t>
                      </a:r>
                      <a:r>
                        <a:rPr lang="es-ES" sz="1600" dirty="0" smtClean="0"/>
                        <a:t>. senior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BaseCamp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Luchando contra los mercaderes</a:t>
                      </a:r>
                      <a:r>
                        <a:rPr lang="es-ES" sz="1600" baseline="0" dirty="0" smtClean="0"/>
                        <a:t> de la complejidad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14/Abr/2021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903491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Ángel Maldonado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CEO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Empathy.co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Descentralización</a:t>
                      </a:r>
                      <a:r>
                        <a:rPr lang="en-GB" sz="1600" dirty="0" smtClean="0"/>
                        <a:t> </a:t>
                      </a:r>
                      <a:r>
                        <a:rPr lang="en-GB" sz="1600" dirty="0" err="1" smtClean="0"/>
                        <a:t>abierta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10/Feb/2021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187294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Diego </a:t>
                      </a:r>
                      <a:r>
                        <a:rPr lang="en-GB" sz="1600" dirty="0" err="1" smtClean="0"/>
                        <a:t>Berrueta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Principal </a:t>
                      </a:r>
                      <a:r>
                        <a:rPr lang="es-ES" sz="1600" dirty="0" err="1" smtClean="0"/>
                        <a:t>engineer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Atlassian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Escalando</a:t>
                      </a:r>
                      <a:r>
                        <a:rPr lang="en-GB" sz="1600" dirty="0" smtClean="0"/>
                        <a:t> </a:t>
                      </a:r>
                      <a:r>
                        <a:rPr lang="en-GB" sz="1600" dirty="0" err="1" smtClean="0"/>
                        <a:t>hacia</a:t>
                      </a:r>
                      <a:r>
                        <a:rPr lang="en-GB" sz="1600" dirty="0" smtClean="0"/>
                        <a:t> miles de </a:t>
                      </a:r>
                      <a:r>
                        <a:rPr lang="en-GB" sz="1600" dirty="0" err="1" smtClean="0"/>
                        <a:t>microservicios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1/Abr/2020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72319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Alejandro Juan </a:t>
                      </a:r>
                      <a:r>
                        <a:rPr lang="en-GB" sz="1600" dirty="0" err="1" smtClean="0"/>
                        <a:t>García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Project</a:t>
                      </a:r>
                      <a:r>
                        <a:rPr lang="es-ES" sz="1600" baseline="0" dirty="0" smtClean="0"/>
                        <a:t> manager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Empathy.co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Búsqueda</a:t>
                      </a:r>
                      <a:r>
                        <a:rPr lang="es-ES" sz="1600" baseline="0" dirty="0" smtClean="0"/>
                        <a:t> en SOLID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19/Feb/2020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49896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Pablo Bermejo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Eng</a:t>
                      </a:r>
                      <a:r>
                        <a:rPr lang="es-ES" sz="1600" dirty="0" smtClean="0"/>
                        <a:t>.</a:t>
                      </a:r>
                      <a:r>
                        <a:rPr lang="es-ES" sz="1600" baseline="0" dirty="0" smtClean="0"/>
                        <a:t> manager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DXC </a:t>
                      </a:r>
                      <a:r>
                        <a:rPr lang="es-ES" sz="1600" dirty="0" err="1" smtClean="0"/>
                        <a:t>Techn</a:t>
                      </a:r>
                      <a:r>
                        <a:rPr lang="es-ES" sz="1600" dirty="0" smtClean="0"/>
                        <a:t>.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Arquitectura</a:t>
                      </a:r>
                      <a:r>
                        <a:rPr lang="en-GB" sz="1600" dirty="0" smtClean="0"/>
                        <a:t> del software #10YearsChallenge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20/Mar/2019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846852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Sergio </a:t>
                      </a:r>
                      <a:r>
                        <a:rPr lang="en-GB" sz="1600" dirty="0" err="1" smtClean="0"/>
                        <a:t>Fernández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Soft</a:t>
                      </a:r>
                      <a:r>
                        <a:rPr lang="es-ES" sz="1600" dirty="0" smtClean="0"/>
                        <a:t>. </a:t>
                      </a:r>
                      <a:r>
                        <a:rPr lang="es-ES" sz="1600" dirty="0" err="1" smtClean="0"/>
                        <a:t>Engineer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Amazon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Tendencias en arquitectura del software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30/Ene/2019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18797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Luis </a:t>
                      </a:r>
                      <a:r>
                        <a:rPr lang="en-GB" sz="1600" dirty="0" err="1" smtClean="0"/>
                        <a:t>Fernández</a:t>
                      </a:r>
                      <a:r>
                        <a:rPr lang="en-GB" sz="1600" dirty="0" smtClean="0"/>
                        <a:t> Palacio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Arq. Software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CapGemini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Arquitectura del software basada en </a:t>
                      </a:r>
                      <a:r>
                        <a:rPr lang="es-ES" sz="1600" dirty="0" err="1" smtClean="0"/>
                        <a:t>microservicios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9/Abr/2018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86279"/>
                  </a:ext>
                </a:extLst>
              </a:tr>
              <a:tr h="296334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Manuel </a:t>
                      </a:r>
                      <a:r>
                        <a:rPr lang="en-GB" sz="1600" dirty="0" err="1" smtClean="0"/>
                        <a:t>Jesús</a:t>
                      </a:r>
                      <a:r>
                        <a:rPr lang="en-GB" sz="1600" dirty="0" smtClean="0"/>
                        <a:t> </a:t>
                      </a:r>
                      <a:r>
                        <a:rPr lang="en-GB" sz="1600" dirty="0" err="1" smtClean="0"/>
                        <a:t>Fernández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Quality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baseline="0" dirty="0" smtClean="0"/>
                        <a:t>Manager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Mecalux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Arquitectura del software </a:t>
                      </a:r>
                      <a:r>
                        <a:rPr lang="es-ES" sz="1600" dirty="0" err="1" smtClean="0"/>
                        <a:t>Mecalux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EasyWMS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20/Abr/2017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33055"/>
                  </a:ext>
                </a:extLst>
              </a:tr>
              <a:tr h="29125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Miguel </a:t>
                      </a:r>
                      <a:r>
                        <a:rPr lang="en-GB" sz="1600" dirty="0" err="1" smtClean="0"/>
                        <a:t>Fernández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Senior </a:t>
                      </a:r>
                      <a:r>
                        <a:rPr lang="es-ES" sz="1600" dirty="0" err="1" smtClean="0"/>
                        <a:t>engineer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Github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Refactorizando</a:t>
                      </a:r>
                      <a:r>
                        <a:rPr lang="es-ES" sz="1600" baseline="0" dirty="0" smtClean="0"/>
                        <a:t> sistemas a escala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21/Mar/2017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7267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0" y="3657943"/>
                <a:ext cx="852388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s-ES" b="0" dirty="0" smtClean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943"/>
                <a:ext cx="85238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475" y="0"/>
            <a:ext cx="10515600" cy="1325563"/>
          </a:xfrm>
        </p:spPr>
        <p:txBody>
          <a:bodyPr/>
          <a:lstStyle/>
          <a:p>
            <a:r>
              <a:rPr lang="es-ES" dirty="0" smtClean="0"/>
              <a:t>Seminarios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360" y="1206500"/>
            <a:ext cx="10886440" cy="135572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Desde 2017-18: Presentaciones realizadas por estudiantes</a:t>
            </a:r>
          </a:p>
          <a:p>
            <a:pPr marL="457200" lvl="1" indent="0">
              <a:buNone/>
            </a:pPr>
            <a:r>
              <a:rPr lang="es-ES" dirty="0" smtClean="0"/>
              <a:t>Inicialmente, sobre proyectos reales de código abierto</a:t>
            </a:r>
          </a:p>
          <a:p>
            <a:pPr marL="457200" lvl="1" indent="0">
              <a:buNone/>
            </a:pPr>
            <a:r>
              <a:rPr lang="es-ES" dirty="0" smtClean="0"/>
              <a:t>Curso pasado, sobre temas relacionados con arquitectura del software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7677151" y="2767965"/>
          <a:ext cx="2971800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227625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Architecture decision records</a:t>
                      </a:r>
                      <a:endParaRPr lang="en-GB" sz="4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3901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Agile architecture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95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Continuous delivery</a:t>
                      </a:r>
                      <a:endParaRPr lang="en-GB" sz="4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3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Branching patterns</a:t>
                      </a:r>
                      <a:endParaRPr lang="en-GB" sz="4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91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Clean architecture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855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Event sourcing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7810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Microservices trade-offs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3715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Circuit breaker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955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Chaos engineering</a:t>
                      </a:r>
                      <a:endParaRPr lang="en-GB" sz="40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8806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Serverless</a:t>
                      </a:r>
                      <a:endParaRPr lang="en-GB" sz="4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0063200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5534026" y="2787015"/>
          <a:ext cx="1562099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2099">
                  <a:extLst>
                    <a:ext uri="{9D8B030D-6E8A-4147-A177-3AD203B41FA5}">
                      <a16:colId xmlns:a16="http://schemas.microsoft.com/office/drawing/2014/main" val="2227625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PlantUML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3901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Modelio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95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Yarn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3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npx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91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Jest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855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Fast-check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7810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React-native</a:t>
                      </a:r>
                      <a:endParaRPr lang="en-GB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3715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Redux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955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Redis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8806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0063200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3390901" y="2787015"/>
          <a:ext cx="1562099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2099">
                  <a:extLst>
                    <a:ext uri="{9D8B030D-6E8A-4147-A177-3AD203B41FA5}">
                      <a16:colId xmlns:a16="http://schemas.microsoft.com/office/drawing/2014/main" val="2227625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Asciidoctor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3901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Pandoc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95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Dokieli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3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Mocha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91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WebRTC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855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WebPack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7810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Varnish</a:t>
                      </a:r>
                      <a:endParaRPr lang="en-GB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3715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Memcached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955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IPFS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8806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gitter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0063200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/>
          </p:nvPr>
        </p:nvGraphicFramePr>
        <p:xfrm>
          <a:off x="1171576" y="2453005"/>
          <a:ext cx="1638299" cy="4338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8299">
                  <a:extLst>
                    <a:ext uri="{9D8B030D-6E8A-4147-A177-3AD203B41FA5}">
                      <a16:colId xmlns:a16="http://schemas.microsoft.com/office/drawing/2014/main" val="2227625341"/>
                    </a:ext>
                  </a:extLst>
                </a:gridCol>
              </a:tblGrid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Maven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39019723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boot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9553438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studio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31270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Ionic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9193757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Angular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8555630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Apche</a:t>
                      </a: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zookeeper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78104825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Akka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37152630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Gatling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9555284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Mesos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88060402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Docker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0063200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Kubernetes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66340270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Spark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51841127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flink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57150423"/>
                  </a:ext>
                </a:extLst>
              </a:tr>
              <a:tr h="2877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Lagom</a:t>
                      </a:r>
                      <a:r>
                        <a:rPr lang="es-E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framework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5419159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8684394" y="649541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2020-21</a:t>
            </a:r>
            <a:endParaRPr lang="en-GB" dirty="0"/>
          </a:p>
        </p:txBody>
      </p:sp>
      <p:sp>
        <p:nvSpPr>
          <p:cNvPr id="10" name="CuadroTexto 9"/>
          <p:cNvSpPr txBox="1"/>
          <p:nvPr/>
        </p:nvSpPr>
        <p:spPr>
          <a:xfrm>
            <a:off x="5836418" y="642199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2019-20</a:t>
            </a:r>
            <a:endParaRPr lang="en-GB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693293" y="642199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2018-19</a:t>
            </a:r>
            <a:endParaRPr lang="en-GB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14263" y="647636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2017-18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4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Prácticas de laboratorio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0017" y="1885950"/>
            <a:ext cx="7886042" cy="3305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 smtClean="0"/>
              <a:t>Aprendizaje basado en proyectos</a:t>
            </a:r>
          </a:p>
          <a:p>
            <a:pPr marL="457200" lvl="1" indent="0">
              <a:buNone/>
            </a:pPr>
            <a:r>
              <a:rPr lang="es-ES" sz="2800" dirty="0" smtClean="0"/>
              <a:t>Un único proyecto en todo el semestre</a:t>
            </a:r>
            <a:endParaRPr lang="es-ES" sz="2800" dirty="0" smtClean="0"/>
          </a:p>
          <a:p>
            <a:pPr marL="0" indent="0">
              <a:buNone/>
            </a:pPr>
            <a:r>
              <a:rPr lang="es-ES" sz="3200" dirty="0" smtClean="0"/>
              <a:t>Proyecto planteado por los profesores</a:t>
            </a:r>
          </a:p>
          <a:p>
            <a:pPr marL="457200" lvl="1" indent="0">
              <a:buNone/>
            </a:pPr>
            <a:r>
              <a:rPr lang="es-ES" sz="2800" dirty="0" smtClean="0"/>
              <a:t>Todos </a:t>
            </a:r>
            <a:r>
              <a:rPr lang="es-ES" sz="2800" dirty="0" smtClean="0"/>
              <a:t>los grupos resuelven </a:t>
            </a:r>
            <a:r>
              <a:rPr lang="es-ES" sz="2800" dirty="0" smtClean="0"/>
              <a:t>mismo</a:t>
            </a:r>
          </a:p>
          <a:p>
            <a:pPr marL="457200" lvl="1" indent="0">
              <a:buNone/>
            </a:pPr>
            <a:r>
              <a:rPr lang="es-ES" sz="2800" dirty="0" smtClean="0"/>
              <a:t>Uso extensivo plataforma </a:t>
            </a:r>
            <a:r>
              <a:rPr lang="es-ES" sz="2800" dirty="0" err="1"/>
              <a:t>github</a:t>
            </a:r>
            <a:endParaRPr lang="es-ES" sz="2800" dirty="0"/>
          </a:p>
          <a:p>
            <a:pPr marL="914400" lvl="2" indent="0">
              <a:buNone/>
            </a:pPr>
            <a:r>
              <a:rPr lang="es-ES" sz="2400" dirty="0" smtClean="0"/>
              <a:t>Documentación, código, incidencias, </a:t>
            </a:r>
            <a:r>
              <a:rPr lang="es-ES" sz="2400" dirty="0" err="1" smtClean="0"/>
              <a:t>integ</a:t>
            </a:r>
            <a:r>
              <a:rPr lang="es-ES" sz="2400" dirty="0" smtClean="0"/>
              <a:t>. Continua</a:t>
            </a:r>
          </a:p>
          <a:p>
            <a:pPr marL="0" indent="0">
              <a:buNone/>
            </a:pPr>
            <a:r>
              <a:rPr lang="es-ES" sz="3200" dirty="0" smtClean="0"/>
              <a:t>Trabajo en equipo</a:t>
            </a:r>
            <a:endParaRPr lang="es-ES" sz="3200" dirty="0" smtClean="0"/>
          </a:p>
          <a:p>
            <a:pPr marL="457200" lvl="1" indent="0">
              <a:buNone/>
            </a:pPr>
            <a:r>
              <a:rPr lang="es-ES" sz="2800" dirty="0" smtClean="0"/>
              <a:t>1.- Documentación arquitectura</a:t>
            </a:r>
            <a:endParaRPr lang="es-ES" sz="2800" dirty="0" smtClean="0"/>
          </a:p>
          <a:p>
            <a:pPr marL="457200" lvl="1" indent="0">
              <a:buNone/>
            </a:pPr>
            <a:r>
              <a:rPr lang="es-ES" sz="2800" dirty="0" smtClean="0"/>
              <a:t>2.- Implementación prototipo</a:t>
            </a:r>
            <a:endParaRPr lang="es-ES" sz="28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043" y="3525519"/>
            <a:ext cx="3146011" cy="2906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4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850" y="252412"/>
            <a:ext cx="10963275" cy="1325563"/>
          </a:xfrm>
        </p:spPr>
        <p:txBody>
          <a:bodyPr/>
          <a:lstStyle/>
          <a:p>
            <a:r>
              <a:rPr lang="es-ES" dirty="0" smtClean="0"/>
              <a:t>Estructura de sesiones prácticas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0525" y="15779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Jornadas </a:t>
            </a:r>
            <a:r>
              <a:rPr lang="es-ES" dirty="0" smtClean="0"/>
              <a:t>normales</a:t>
            </a:r>
          </a:p>
          <a:p>
            <a:pPr marL="457200" lvl="1" indent="0">
              <a:buNone/>
            </a:pPr>
            <a:r>
              <a:rPr lang="es-ES" dirty="0" smtClean="0"/>
              <a:t>1h explicación</a:t>
            </a:r>
          </a:p>
          <a:p>
            <a:pPr marL="457200" lvl="1" indent="0">
              <a:buNone/>
            </a:pPr>
            <a:r>
              <a:rPr lang="es-ES" dirty="0" smtClean="0"/>
              <a:t>1h trabajo grupo</a:t>
            </a:r>
          </a:p>
          <a:p>
            <a:pPr marL="457200" lvl="1" indent="0">
              <a:buNone/>
            </a:pPr>
            <a:r>
              <a:rPr lang="es-ES" dirty="0" smtClean="0"/>
              <a:t>(deben tomar acta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+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4 sesiones de 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s-ES" dirty="0" smtClean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789045"/>
              </p:ext>
            </p:extLst>
          </p:nvPr>
        </p:nvGraphicFramePr>
        <p:xfrm>
          <a:off x="3566937" y="1326829"/>
          <a:ext cx="8342842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4228">
                  <a:extLst>
                    <a:ext uri="{9D8B030D-6E8A-4147-A177-3AD203B41FA5}">
                      <a16:colId xmlns:a16="http://schemas.microsoft.com/office/drawing/2014/main" val="1764967373"/>
                    </a:ext>
                  </a:extLst>
                </a:gridCol>
                <a:gridCol w="7918614">
                  <a:extLst>
                    <a:ext uri="{9D8B030D-6E8A-4147-A177-3AD203B41FA5}">
                      <a16:colId xmlns:a16="http://schemas.microsoft.com/office/drawing/2014/main" val="1334127473"/>
                    </a:ext>
                  </a:extLst>
                </a:gridCol>
              </a:tblGrid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Introducción a la práctica, organización de equipos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66184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Control de </a:t>
                      </a:r>
                      <a:r>
                        <a:rPr lang="es-ES" sz="1600" dirty="0" err="1" smtClean="0"/>
                        <a:t>versions</a:t>
                      </a:r>
                      <a:r>
                        <a:rPr lang="es-ES" sz="1600" dirty="0" smtClean="0"/>
                        <a:t>: </a:t>
                      </a:r>
                      <a:r>
                        <a:rPr lang="es-ES" sz="1600" dirty="0" err="1" smtClean="0"/>
                        <a:t>git</a:t>
                      </a:r>
                      <a:r>
                        <a:rPr lang="es-ES" sz="1600" dirty="0" smtClean="0"/>
                        <a:t> y </a:t>
                      </a:r>
                      <a:r>
                        <a:rPr lang="es-ES" sz="1600" dirty="0" err="1" smtClean="0"/>
                        <a:t>github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41978"/>
                  </a:ext>
                </a:extLst>
              </a:tr>
              <a:tr h="78372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Diagramas UML de arquitectura (diagramas de clase, componentes, despliegue, secuencia). </a:t>
                      </a:r>
                    </a:p>
                    <a:p>
                      <a:r>
                        <a:rPr lang="es-ES" sz="1600" dirty="0" smtClean="0"/>
                        <a:t>Herramientas para creación de diagramas UML. </a:t>
                      </a:r>
                    </a:p>
                    <a:p>
                      <a:r>
                        <a:rPr lang="es-ES" sz="1600" dirty="0" smtClean="0"/>
                        <a:t>Introducción a documentación y plantillas arc42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91391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Introducción a tecnologías para la práctica: </a:t>
                      </a:r>
                      <a:r>
                        <a:rPr lang="es-ES" sz="1600" dirty="0" err="1" smtClean="0"/>
                        <a:t>React</a:t>
                      </a:r>
                      <a:r>
                        <a:rPr lang="es-ES" sz="1600" dirty="0" smtClean="0"/>
                        <a:t> y Solid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715256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1er sesión de control: </a:t>
                      </a:r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documentación (0.1)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01095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6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Automatización de la construcción: </a:t>
                      </a:r>
                      <a:r>
                        <a:rPr lang="es-ES" sz="1600" dirty="0" err="1" smtClean="0"/>
                        <a:t>Maven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Gradle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npm</a:t>
                      </a:r>
                      <a:r>
                        <a:rPr lang="es-ES" sz="1600" dirty="0" smtClean="0"/>
                        <a:t>, etc.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53253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7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Distribución y despliegue: páginas </a:t>
                      </a:r>
                      <a:r>
                        <a:rPr lang="es-ES" sz="1600" dirty="0" err="1" smtClean="0"/>
                        <a:t>github</a:t>
                      </a:r>
                      <a:r>
                        <a:rPr lang="es-ES" sz="1600" dirty="0" smtClean="0"/>
                        <a:t>, </a:t>
                      </a:r>
                      <a:r>
                        <a:rPr lang="es-ES" sz="1600" dirty="0" err="1" smtClean="0"/>
                        <a:t>docker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528535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2ª sesión control: </a:t>
                      </a:r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prototipo (0.1)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25643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Desarrollo basado en pruebas (TDD) e integración continua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67225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10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Pruebas de aceptación y desarrollo basado en comportamiento (BDD)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489690"/>
                  </a:ext>
                </a:extLst>
              </a:tr>
              <a:tr h="300196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11</a:t>
                      </a:r>
                      <a:endParaRPr lang="en-GB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3er sesión control: Primera </a:t>
                      </a:r>
                      <a:r>
                        <a:rPr lang="es-ES" sz="1600" i="1" dirty="0" err="1" smtClean="0">
                          <a:solidFill>
                            <a:srgbClr val="0070C0"/>
                          </a:solidFill>
                        </a:rPr>
                        <a:t>release</a:t>
                      </a:r>
                      <a:r>
                        <a:rPr lang="es-ES" sz="1600" i="1" dirty="0" smtClean="0">
                          <a:solidFill>
                            <a:srgbClr val="0070C0"/>
                          </a:solidFill>
                        </a:rPr>
                        <a:t>. </a:t>
                      </a:r>
                      <a:r>
                        <a:rPr lang="es-ES" sz="1600" i="0" dirty="0" smtClean="0">
                          <a:solidFill>
                            <a:srgbClr val="0070C0"/>
                          </a:solidFill>
                        </a:rPr>
                        <a:t>Prototipo</a:t>
                      </a:r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 +</a:t>
                      </a:r>
                      <a:r>
                        <a:rPr lang="es-ES" sz="16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s-ES" sz="1600" dirty="0" smtClean="0">
                          <a:solidFill>
                            <a:srgbClr val="0070C0"/>
                          </a:solidFill>
                        </a:rPr>
                        <a:t>documentación actualizados (1.0)</a:t>
                      </a:r>
                      <a:endParaRPr lang="es-ES" sz="16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364603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Pruebas de carga y otras pruebas: usabilidad, seguridad, escalabilidad, etc.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80356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13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Monitorización y evaluación de rendimiento (</a:t>
                      </a:r>
                      <a:r>
                        <a:rPr lang="es-ES" sz="1600" i="1" dirty="0" err="1" smtClean="0"/>
                        <a:t>profiling</a:t>
                      </a:r>
                      <a:r>
                        <a:rPr lang="es-ES" sz="1600" dirty="0" smtClean="0"/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94568"/>
                  </a:ext>
                </a:extLst>
              </a:tr>
              <a:tr h="3192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smtClean="0">
                          <a:solidFill>
                            <a:srgbClr val="0070C0"/>
                          </a:solidFill>
                        </a:rPr>
                        <a:t>14</a:t>
                      </a:r>
                      <a:endParaRPr lang="en-GB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smtClean="0">
                          <a:solidFill>
                            <a:srgbClr val="0070C0"/>
                          </a:solidFill>
                        </a:rPr>
                        <a:t>Día de la presentación y </a:t>
                      </a:r>
                      <a:r>
                        <a:rPr lang="es-ES" sz="1600" b="1" i="1" dirty="0" err="1" smtClean="0">
                          <a:solidFill>
                            <a:srgbClr val="0070C0"/>
                          </a:solidFill>
                        </a:rPr>
                        <a:t>release</a:t>
                      </a:r>
                      <a:r>
                        <a:rPr lang="es-ES" sz="1600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s-ES" sz="1600" b="1" dirty="0" smtClean="0">
                          <a:solidFill>
                            <a:srgbClr val="0070C0"/>
                          </a:solidFill>
                        </a:rPr>
                        <a:t>final.  </a:t>
                      </a:r>
                      <a:r>
                        <a:rPr lang="es-ES" sz="1600" b="0" dirty="0" smtClean="0">
                          <a:solidFill>
                            <a:srgbClr val="0070C0"/>
                          </a:solidFill>
                        </a:rPr>
                        <a:t>Prototipo +</a:t>
                      </a:r>
                      <a:r>
                        <a:rPr lang="es-ES" sz="1600" b="0" baseline="0" dirty="0" smtClean="0">
                          <a:solidFill>
                            <a:srgbClr val="0070C0"/>
                          </a:solidFill>
                        </a:rPr>
                        <a:t> documentación final (1.1)</a:t>
                      </a:r>
                      <a:endParaRPr lang="en-GB" sz="1600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05158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52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final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2400" y="2026507"/>
            <a:ext cx="11697730" cy="387860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Acto público (Salón de </a:t>
            </a:r>
            <a:r>
              <a:rPr lang="es-ES" dirty="0" smtClean="0"/>
              <a:t>actos si se puede)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Los </a:t>
            </a:r>
            <a:r>
              <a:rPr lang="es-ES" dirty="0" smtClean="0"/>
              <a:t>grupos presentan sus trabajos </a:t>
            </a:r>
            <a:r>
              <a:rPr lang="es-ES" dirty="0" smtClean="0"/>
              <a:t>(documentación </a:t>
            </a:r>
            <a:r>
              <a:rPr lang="es-ES" dirty="0" smtClean="0"/>
              <a:t>+ </a:t>
            </a:r>
            <a:r>
              <a:rPr lang="es-ES" dirty="0" smtClean="0"/>
              <a:t>prototipo + demostración)</a:t>
            </a:r>
          </a:p>
          <a:p>
            <a:pPr marL="0" indent="0">
              <a:buNone/>
            </a:pPr>
            <a:r>
              <a:rPr lang="es-ES" dirty="0" smtClean="0"/>
              <a:t>Los </a:t>
            </a:r>
            <a:r>
              <a:rPr lang="es-ES" dirty="0"/>
              <a:t>profesores de la asignatura actúan como </a:t>
            </a:r>
            <a:r>
              <a:rPr lang="es-ES" dirty="0" smtClean="0"/>
              <a:t>jurado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56" y="3729446"/>
            <a:ext cx="5233924" cy="295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0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363" y="365125"/>
            <a:ext cx="11012437" cy="1325563"/>
          </a:xfrm>
        </p:spPr>
        <p:txBody>
          <a:bodyPr/>
          <a:lstStyle/>
          <a:p>
            <a:r>
              <a:rPr lang="es-ES" dirty="0" smtClean="0"/>
              <a:t>Concurso "</a:t>
            </a:r>
            <a:r>
              <a:rPr lang="es-ES" i="1" dirty="0" smtClean="0"/>
              <a:t>Solid </a:t>
            </a:r>
            <a:r>
              <a:rPr lang="es-ES" i="1" dirty="0" err="1" smtClean="0"/>
              <a:t>World</a:t>
            </a:r>
            <a:r>
              <a:rPr lang="es-ES" i="1" dirty="0" smtClean="0"/>
              <a:t> </a:t>
            </a:r>
            <a:r>
              <a:rPr lang="es-ES" i="1" dirty="0" err="1" smtClean="0"/>
              <a:t>Challenge</a:t>
            </a:r>
            <a:r>
              <a:rPr lang="es-ES" dirty="0" smtClean="0"/>
              <a:t>"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1363" y="1806574"/>
            <a:ext cx="8820150" cy="38893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Comenzó a realizarse en curso </a:t>
            </a:r>
            <a:r>
              <a:rPr lang="es-ES" dirty="0" smtClean="0"/>
              <a:t>2018-19</a:t>
            </a:r>
          </a:p>
          <a:p>
            <a:pPr marL="0" indent="0">
              <a:buNone/>
            </a:pPr>
            <a:r>
              <a:rPr lang="es-ES" dirty="0" smtClean="0"/>
              <a:t>Participación voluntaria de los equipos</a:t>
            </a:r>
          </a:p>
          <a:p>
            <a:pPr marL="457200" lvl="1" indent="0">
              <a:buNone/>
            </a:pPr>
            <a:r>
              <a:rPr lang="es-ES" dirty="0" smtClean="0"/>
              <a:t>Los equipos que lo desean, graban un vídeo en inglés de 4'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Jurado</a:t>
            </a:r>
          </a:p>
          <a:p>
            <a:pPr marL="457200" lvl="1" indent="0">
              <a:buNone/>
            </a:pPr>
            <a:r>
              <a:rPr lang="es-ES" dirty="0" smtClean="0"/>
              <a:t>Profesor de la Escuela</a:t>
            </a:r>
          </a:p>
          <a:p>
            <a:pPr marL="457200" lvl="1" indent="0">
              <a:buNone/>
            </a:pPr>
            <a:r>
              <a:rPr lang="es-ES" dirty="0" smtClean="0"/>
              <a:t>Miembro de </a:t>
            </a:r>
            <a:r>
              <a:rPr lang="es-ES" dirty="0" err="1" smtClean="0"/>
              <a:t>Inrupt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Miembro de </a:t>
            </a:r>
            <a:r>
              <a:rPr lang="es-ES" dirty="0" err="1" smtClean="0"/>
              <a:t>Empathy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Premio al mejor equipo:</a:t>
            </a:r>
          </a:p>
          <a:p>
            <a:pPr marL="457200" lvl="1" indent="0">
              <a:buNone/>
            </a:pPr>
            <a:r>
              <a:rPr lang="es-ES" dirty="0" smtClean="0"/>
              <a:t>Diploma firmado por Tim </a:t>
            </a:r>
            <a:r>
              <a:rPr lang="es-ES" dirty="0" err="1" smtClean="0"/>
              <a:t>Berners</a:t>
            </a:r>
            <a:r>
              <a:rPr lang="es-ES" dirty="0" smtClean="0"/>
              <a:t>-Lee </a:t>
            </a:r>
          </a:p>
          <a:p>
            <a:pPr marL="457200" lvl="1" indent="0">
              <a:buNone/>
            </a:pPr>
            <a:r>
              <a:rPr lang="es-ES" dirty="0" smtClean="0"/>
              <a:t>Oferta de beca/contrato en formación por empresa </a:t>
            </a:r>
            <a:r>
              <a:rPr lang="es-ES" dirty="0" err="1" smtClean="0"/>
              <a:t>Empathy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73" y="935378"/>
            <a:ext cx="2412130" cy="182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73" y="3971925"/>
            <a:ext cx="2482209" cy="202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2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899" y="365125"/>
            <a:ext cx="10629901" cy="1325563"/>
          </a:xfrm>
        </p:spPr>
        <p:txBody>
          <a:bodyPr/>
          <a:lstStyle/>
          <a:p>
            <a:r>
              <a:rPr lang="es-ES" dirty="0" smtClean="0"/>
              <a:t>Temas de prácticas</a:t>
            </a:r>
            <a:endParaRPr lang="en-GB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6502"/>
              </p:ext>
            </p:extLst>
          </p:nvPr>
        </p:nvGraphicFramePr>
        <p:xfrm>
          <a:off x="723899" y="2828925"/>
          <a:ext cx="111531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44">
                  <a:extLst>
                    <a:ext uri="{9D8B030D-6E8A-4147-A177-3AD203B41FA5}">
                      <a16:colId xmlns:a16="http://schemas.microsoft.com/office/drawing/2014/main" val="3325290163"/>
                    </a:ext>
                  </a:extLst>
                </a:gridCol>
                <a:gridCol w="1651379">
                  <a:extLst>
                    <a:ext uri="{9D8B030D-6E8A-4147-A177-3AD203B41FA5}">
                      <a16:colId xmlns:a16="http://schemas.microsoft.com/office/drawing/2014/main" val="1063761692"/>
                    </a:ext>
                  </a:extLst>
                </a:gridCol>
                <a:gridCol w="3981927">
                  <a:extLst>
                    <a:ext uri="{9D8B030D-6E8A-4147-A177-3AD203B41FA5}">
                      <a16:colId xmlns:a16="http://schemas.microsoft.com/office/drawing/2014/main" val="941490300"/>
                    </a:ext>
                  </a:extLst>
                </a:gridCol>
                <a:gridCol w="4017090">
                  <a:extLst>
                    <a:ext uri="{9D8B030D-6E8A-4147-A177-3AD203B41FA5}">
                      <a16:colId xmlns:a16="http://schemas.microsoft.com/office/drawing/2014/main" val="3558065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Curso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Nombre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Breve</a:t>
                      </a:r>
                      <a:r>
                        <a:rPr lang="es-ES" baseline="0" dirty="0" smtClean="0"/>
                        <a:t> descripción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Observaciones/tecnologías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6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2020-21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radarin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Radar de amigos</a:t>
                      </a:r>
                      <a:r>
                        <a:rPr lang="es-ES" baseline="0" dirty="0" smtClean="0"/>
                        <a:t> cercanos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</a:t>
                      </a:r>
                      <a:r>
                        <a:rPr lang="es-ES" baseline="0" dirty="0" smtClean="0"/>
                        <a:t> SOLID + móvil + servidor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7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2019-20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viade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Rutas descentralizadas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SOLID + GPS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3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2018-19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dechat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Chat descentralizado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SOLID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4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2017-18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inciManager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incidencias ciudadanos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Apache Kafka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79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2016-17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Citizens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Sistema de participación ciudadana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Apache Kafka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37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2015-16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VotingSystem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Sistema de votaciones</a:t>
                      </a:r>
                      <a:r>
                        <a:rPr lang="es-ES" baseline="0" dirty="0" smtClean="0"/>
                        <a:t> digitales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Spring </a:t>
                      </a:r>
                      <a:r>
                        <a:rPr lang="es-ES" dirty="0" err="1" smtClean="0"/>
                        <a:t>boot</a:t>
                      </a:r>
                      <a:r>
                        <a:rPr lang="es-ES" dirty="0" smtClean="0"/>
                        <a:t> + </a:t>
                      </a:r>
                      <a:r>
                        <a:rPr lang="es-ES" dirty="0" err="1" smtClean="0"/>
                        <a:t>websockets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2014-15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Trivial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Juego trivial en Web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Spring </a:t>
                      </a:r>
                      <a:r>
                        <a:rPr lang="es-ES" dirty="0" err="1" smtClean="0"/>
                        <a:t>boot</a:t>
                      </a:r>
                      <a:r>
                        <a:rPr lang="es-ES" dirty="0" smtClean="0"/>
                        <a:t> + </a:t>
                      </a:r>
                      <a:r>
                        <a:rPr lang="es-ES" dirty="0" err="1" smtClean="0"/>
                        <a:t>websockets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92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2013-14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ObservaTerra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de observaciones sobre la tierra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libres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dirty="0" smtClean="0"/>
                        <a:t>(Play! Framework)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2012-13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Entrecine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Gestión web de un cine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Tecnologías libres (Play! Framework)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63672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3" name="Marcador de texto 2"/>
          <p:cNvSpPr>
            <a:spLocks noGrp="1"/>
          </p:cNvSpPr>
          <p:nvPr>
            <p:ph type="body" idx="4294967295"/>
          </p:nvPr>
        </p:nvSpPr>
        <p:spPr>
          <a:xfrm>
            <a:off x="723899" y="1690688"/>
            <a:ext cx="10515600" cy="113823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Se buscan temas </a:t>
            </a:r>
            <a:r>
              <a:rPr lang="es-ES" dirty="0" smtClean="0"/>
              <a:t>abiertos y novedosos </a:t>
            </a:r>
          </a:p>
          <a:p>
            <a:pPr marL="0" indent="0">
              <a:buNone/>
            </a:pPr>
            <a:r>
              <a:rPr lang="es-ES" dirty="0" smtClean="0"/>
              <a:t>Utilización de tecnologías </a:t>
            </a:r>
            <a:r>
              <a:rPr lang="es-ES" i="1" dirty="0" smtClean="0"/>
              <a:t>complejas </a:t>
            </a:r>
            <a:r>
              <a:rPr lang="es-ES" dirty="0" smtClean="0"/>
              <a:t>que requieran librerías externas</a:t>
            </a:r>
            <a:endParaRPr lang="es-ES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1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Evaluación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98809"/>
            <a:ext cx="5577872" cy="307711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Teoría (40%)</a:t>
            </a:r>
          </a:p>
          <a:p>
            <a:pPr marL="457200" lvl="1" indent="0">
              <a:buNone/>
            </a:pPr>
            <a:r>
              <a:rPr lang="es-ES" dirty="0" smtClean="0"/>
              <a:t>Examen final (prueba objetiva) - 70%</a:t>
            </a:r>
          </a:p>
          <a:p>
            <a:pPr marL="457200" lvl="1" indent="0">
              <a:buNone/>
            </a:pPr>
            <a:r>
              <a:rPr lang="es-ES" dirty="0" smtClean="0"/>
              <a:t>Pruebas a lo largo del curso - 30%</a:t>
            </a:r>
          </a:p>
          <a:p>
            <a:pPr marL="0" indent="0">
              <a:buNone/>
            </a:pPr>
            <a:r>
              <a:rPr lang="es-ES" dirty="0" smtClean="0"/>
              <a:t>Práctica (60%)</a:t>
            </a:r>
          </a:p>
          <a:p>
            <a:pPr marL="457200" lvl="1" indent="0">
              <a:buNone/>
            </a:pPr>
            <a:r>
              <a:rPr lang="es-ES" dirty="0" smtClean="0"/>
              <a:t>Trabajo en grupo - 70%</a:t>
            </a:r>
          </a:p>
          <a:p>
            <a:pPr marL="457200" lvl="1" indent="0">
              <a:buNone/>
            </a:pPr>
            <a:r>
              <a:rPr lang="es-ES" dirty="0" smtClean="0"/>
              <a:t>Trabajo individual - 30%</a:t>
            </a:r>
          </a:p>
          <a:p>
            <a:pPr marL="914400" lvl="2" indent="0">
              <a:buNone/>
            </a:pPr>
            <a:r>
              <a:rPr lang="es-ES" dirty="0" smtClean="0"/>
              <a:t>Analizando contribuciones en </a:t>
            </a:r>
            <a:r>
              <a:rPr lang="es-ES" i="1" dirty="0" err="1" smtClean="0"/>
              <a:t>github</a:t>
            </a:r>
            <a:endParaRPr lang="en-GB" i="1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669041" y="3025432"/>
                <a:ext cx="5309082" cy="92333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118872" algn="just"/>
                <a:r>
                  <a:rPr lang="es-ES" dirty="0" smtClean="0">
                    <a:ea typeface="Cambria Math" panose="02040503050406030204" pitchFamily="18" charset="0"/>
                  </a:rPr>
                  <a:t>donde</a:t>
                </a:r>
                <a:r>
                  <a:rPr lang="es-ES" dirty="0">
                    <a:ea typeface="Cambria Math" panose="02040503050406030204" pitchFamily="18" charset="0"/>
                  </a:rPr>
                  <a:t>:</a:t>
                </a:r>
              </a:p>
              <a:p>
                <a:pPr marL="118872" indent="0" algn="just">
                  <a:buNone/>
                </a:pP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𝑇𝑒𝑜𝑟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í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𝐸𝑥𝑎𝑚𝑒𝑛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×70%+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𝑆𝑒𝑚𝑖𝑛𝑎𝑟𝑖𝑜𝑠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×30%</m:t>
                    </m:r>
                  </m:oMath>
                </a14:m>
                <a:endParaRPr lang="es-ES" dirty="0">
                  <a:ea typeface="Cambria Math" panose="02040503050406030204" pitchFamily="18" charset="0"/>
                </a:endParaRPr>
              </a:p>
              <a:p>
                <a:pPr marL="118872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𝑐𝑡𝑖𝑐𝑎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𝐺𝑟𝑢𝑝𝑜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×70%+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𝐼𝑛𝑑𝑖𝑣𝑖𝑑𝑢𝑎𝑙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×30%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41" y="3025432"/>
                <a:ext cx="5309082" cy="923330"/>
              </a:xfrm>
              <a:prstGeom prst="rect">
                <a:avLst/>
              </a:prstGeom>
              <a:blipFill>
                <a:blip r:embed="rId2"/>
                <a:stretch>
                  <a:fillRect t="-3289" b="-394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611395" y="2667583"/>
                <a:ext cx="44272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887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𝑇𝑒𝑜𝑟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×40%+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á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𝑐𝑡𝑖𝑐𝑎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×60%</m:t>
                      </m:r>
                    </m:oMath>
                  </m:oMathPara>
                </a14:m>
                <a:endParaRPr lang="es-E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395" y="2667583"/>
                <a:ext cx="44272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redondeado 6"/>
          <p:cNvSpPr/>
          <p:nvPr/>
        </p:nvSpPr>
        <p:spPr>
          <a:xfrm>
            <a:off x="6416072" y="2334999"/>
            <a:ext cx="5562051" cy="179407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 docentes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" y="14732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/>
              <a:t>Página Web</a:t>
            </a:r>
          </a:p>
          <a:p>
            <a:pPr marL="0" indent="0">
              <a:buNone/>
            </a:pPr>
            <a:r>
              <a:rPr lang="es-ES" sz="2000" dirty="0" smtClean="0"/>
              <a:t>Pagina Moodle Campus Virtual</a:t>
            </a:r>
          </a:p>
          <a:p>
            <a:pPr marL="0" indent="0">
              <a:buNone/>
            </a:pPr>
            <a:r>
              <a:rPr lang="es-ES" sz="2000" dirty="0" err="1" smtClean="0"/>
              <a:t>Teams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Github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Zapiens</a:t>
            </a:r>
            <a:r>
              <a:rPr lang="es-ES" sz="2000" dirty="0" smtClean="0"/>
              <a:t>/</a:t>
            </a:r>
            <a:r>
              <a:rPr lang="es-ES" sz="2000" dirty="0" err="1" smtClean="0"/>
              <a:t>Kahoot</a:t>
            </a:r>
            <a:endParaRPr lang="en-GB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35" y="453668"/>
            <a:ext cx="4456952" cy="3008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15" y="1466939"/>
            <a:ext cx="5947858" cy="249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58" y="3212527"/>
            <a:ext cx="5220506" cy="252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36" y="4307118"/>
            <a:ext cx="6140275" cy="229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7" y="3961407"/>
            <a:ext cx="3133921" cy="241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98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950" y="252412"/>
            <a:ext cx="10991850" cy="1325563"/>
          </a:xfrm>
        </p:spPr>
        <p:txBody>
          <a:bodyPr/>
          <a:lstStyle/>
          <a:p>
            <a:r>
              <a:rPr lang="es-ES" dirty="0" smtClean="0"/>
              <a:t>Posibles variaciones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1950" y="15779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Involucrar </a:t>
            </a:r>
            <a:r>
              <a:rPr lang="es-ES" i="1" dirty="0" err="1" smtClean="0"/>
              <a:t>manteniblidad</a:t>
            </a:r>
            <a:r>
              <a:rPr lang="es-ES" i="1" dirty="0" smtClean="0"/>
              <a:t> </a:t>
            </a:r>
            <a:r>
              <a:rPr lang="es-ES" dirty="0" smtClean="0"/>
              <a:t>en la práctica</a:t>
            </a:r>
          </a:p>
          <a:p>
            <a:pPr marL="457200" lvl="1" indent="0">
              <a:buNone/>
            </a:pPr>
            <a:r>
              <a:rPr lang="es-ES" dirty="0" smtClean="0"/>
              <a:t>Aspectos de código heredado (</a:t>
            </a:r>
            <a:r>
              <a:rPr lang="es-ES" i="1" dirty="0" err="1" smtClean="0"/>
              <a:t>legacy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smtClean="0"/>
              <a:t>Granularidad de las prácticas</a:t>
            </a:r>
          </a:p>
          <a:p>
            <a:pPr marL="457200" lvl="1" indent="0">
              <a:buNone/>
            </a:pPr>
            <a:r>
              <a:rPr lang="es-ES" dirty="0" smtClean="0"/>
              <a:t>Prácticas sobre diferentes estilos arquitectónicos</a:t>
            </a:r>
          </a:p>
          <a:p>
            <a:pPr marL="457200" lvl="1" indent="0">
              <a:buNone/>
            </a:pPr>
            <a:r>
              <a:rPr lang="es-ES" dirty="0" smtClean="0"/>
              <a:t>Prácticas individuales o en grupos más pequeños</a:t>
            </a:r>
          </a:p>
          <a:p>
            <a:pPr marL="0" indent="0">
              <a:buNone/>
            </a:pPr>
            <a:r>
              <a:rPr lang="es-ES" dirty="0" smtClean="0"/>
              <a:t>Integración de práctica con otras asignaturas</a:t>
            </a:r>
          </a:p>
          <a:p>
            <a:pPr marL="457200" lvl="1" indent="0">
              <a:buNone/>
            </a:pPr>
            <a:r>
              <a:rPr lang="es-ES" dirty="0" smtClean="0"/>
              <a:t>Ejemplo: Dirección y planificación de proyectos</a:t>
            </a:r>
          </a:p>
          <a:p>
            <a:pPr marL="0" indent="0">
              <a:buNone/>
            </a:pPr>
            <a:r>
              <a:rPr lang="es-ES" dirty="0" smtClean="0"/>
              <a:t>Mover asignatura de semestre</a:t>
            </a:r>
          </a:p>
          <a:p>
            <a:pPr marL="457200" lvl="1" indent="0">
              <a:buNone/>
            </a:pPr>
            <a:r>
              <a:rPr lang="es-ES" dirty="0" smtClean="0"/>
              <a:t>Podrían utilizarse conceptos de ingeniería de requisitos</a:t>
            </a:r>
          </a:p>
          <a:p>
            <a:pPr marL="0" indent="0">
              <a:buNone/>
            </a:pPr>
            <a:r>
              <a:rPr lang="es-ES" dirty="0" smtClean="0"/>
              <a:t>Enseñanza no presencial</a:t>
            </a:r>
          </a:p>
          <a:p>
            <a:pPr marL="457200" lvl="1" indent="0">
              <a:buNone/>
            </a:pPr>
            <a:r>
              <a:rPr lang="es-ES" dirty="0" smtClean="0"/>
              <a:t>Experimento ya realizado y superado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96" y="4762413"/>
            <a:ext cx="1638258" cy="9343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1325563"/>
          </a:xfrm>
        </p:spPr>
        <p:txBody>
          <a:bodyPr/>
          <a:lstStyle/>
          <a:p>
            <a:r>
              <a:rPr lang="es-ES" dirty="0" smtClean="0"/>
              <a:t>Contratos investigación con empresas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535410"/>
            <a:ext cx="10766489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IP en 23 contratos de investigación</a:t>
            </a:r>
          </a:p>
          <a:p>
            <a:pPr marL="0" indent="0">
              <a:buNone/>
            </a:pPr>
            <a:r>
              <a:rPr lang="es-ES" dirty="0" smtClean="0"/>
              <a:t>Instituciones y empresas con las que se colabora:</a:t>
            </a:r>
          </a:p>
          <a:p>
            <a:pPr marL="914400" lvl="2" indent="0">
              <a:buNone/>
            </a:pPr>
            <a:r>
              <a:rPr lang="es-ES" dirty="0" err="1" smtClean="0"/>
              <a:t>University</a:t>
            </a:r>
            <a:r>
              <a:rPr lang="es-ES" dirty="0" smtClean="0"/>
              <a:t> of Virginia, </a:t>
            </a:r>
            <a:r>
              <a:rPr lang="es-ES" dirty="0" err="1" smtClean="0"/>
              <a:t>Sloan</a:t>
            </a:r>
            <a:r>
              <a:rPr lang="es-ES" dirty="0" smtClean="0"/>
              <a:t> </a:t>
            </a:r>
            <a:r>
              <a:rPr lang="es-ES" dirty="0" err="1" smtClean="0"/>
              <a:t>Foundation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smtClean="0"/>
              <a:t>Micelio BVBA, Ministerio de Cultura de Luxemburgo</a:t>
            </a:r>
          </a:p>
          <a:p>
            <a:pPr marL="914400" lvl="2" indent="0">
              <a:buNone/>
            </a:pPr>
            <a:r>
              <a:rPr lang="es-ES" dirty="0" err="1" smtClean="0"/>
              <a:t>Izertis</a:t>
            </a:r>
            <a:r>
              <a:rPr lang="es-ES" dirty="0" smtClean="0"/>
              <a:t> S. A. </a:t>
            </a:r>
          </a:p>
          <a:p>
            <a:pPr marL="914400" lvl="2" indent="0">
              <a:buNone/>
            </a:pPr>
            <a:r>
              <a:rPr lang="es-ES" dirty="0" err="1" smtClean="0"/>
              <a:t>Zapiens</a:t>
            </a:r>
            <a:r>
              <a:rPr lang="es-ES" dirty="0" smtClean="0"/>
              <a:t> </a:t>
            </a:r>
            <a:r>
              <a:rPr lang="es-ES" dirty="0" err="1" smtClean="0"/>
              <a:t>technologies</a:t>
            </a:r>
            <a:r>
              <a:rPr lang="es-ES" dirty="0" smtClean="0"/>
              <a:t> S. L.</a:t>
            </a:r>
          </a:p>
          <a:p>
            <a:pPr marL="914400" lvl="2" indent="0">
              <a:buNone/>
            </a:pPr>
            <a:r>
              <a:rPr lang="es-ES" dirty="0" smtClean="0"/>
              <a:t>Ayuntamiento de Avilés</a:t>
            </a:r>
          </a:p>
          <a:p>
            <a:pPr marL="914400" lvl="2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Web </a:t>
            </a:r>
            <a:r>
              <a:rPr lang="es-ES" dirty="0" err="1" smtClean="0"/>
              <a:t>Foundation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smtClean="0"/>
              <a:t>SBC, International IFAD, Naciones Unidas (</a:t>
            </a:r>
            <a:r>
              <a:rPr lang="es-ES" dirty="0" err="1" smtClean="0"/>
              <a:t>LandPortal</a:t>
            </a:r>
            <a:r>
              <a:rPr lang="es-ES" dirty="0" smtClean="0"/>
              <a:t>)</a:t>
            </a:r>
          </a:p>
          <a:p>
            <a:pPr marL="914400" lvl="2" indent="0">
              <a:buNone/>
            </a:pPr>
            <a:r>
              <a:rPr lang="es-ES" dirty="0" smtClean="0"/>
              <a:t>Biblioteca Nacional del Congreso de Chile</a:t>
            </a:r>
          </a:p>
          <a:p>
            <a:pPr marL="914400" lvl="2" indent="0">
              <a:buNone/>
            </a:pPr>
            <a:r>
              <a:rPr lang="es-ES" dirty="0" err="1" smtClean="0"/>
              <a:t>BMat</a:t>
            </a:r>
            <a:r>
              <a:rPr lang="es-ES" dirty="0" smtClean="0"/>
              <a:t> </a:t>
            </a:r>
            <a:r>
              <a:rPr lang="es-ES" dirty="0" err="1" smtClean="0"/>
              <a:t>Licensing</a:t>
            </a:r>
            <a:r>
              <a:rPr lang="es-ES" dirty="0" smtClean="0"/>
              <a:t> S. L. </a:t>
            </a:r>
          </a:p>
          <a:p>
            <a:pPr marL="914400" lvl="2" indent="0">
              <a:buNone/>
            </a:pPr>
            <a:r>
              <a:rPr lang="es-ES" dirty="0" err="1" smtClean="0"/>
              <a:t>Treelogic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smtClean="0"/>
              <a:t>Gateway S.C.S.</a:t>
            </a:r>
          </a:p>
          <a:p>
            <a:pPr marL="914400" lvl="2" indent="0">
              <a:buNone/>
            </a:pPr>
            <a:r>
              <a:rPr lang="es-ES" dirty="0" smtClean="0"/>
              <a:t>Fundación CTIC y Oficina española W3C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75" y="2384041"/>
            <a:ext cx="2189736" cy="14219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72" y="3037010"/>
            <a:ext cx="1768828" cy="7266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289" y="6136283"/>
            <a:ext cx="1881654" cy="5431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52" y="6051783"/>
            <a:ext cx="912126" cy="6893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991" y="5408958"/>
            <a:ext cx="2111927" cy="5603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80" y="5696733"/>
            <a:ext cx="1402548" cy="3891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75" y="4527442"/>
            <a:ext cx="1292322" cy="8640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90" y="3942299"/>
            <a:ext cx="1933419" cy="5033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64" y="1808879"/>
            <a:ext cx="1365026" cy="96575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73" y="4308968"/>
            <a:ext cx="913241" cy="66914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02" y="3426134"/>
            <a:ext cx="2119966" cy="51616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67" y="3703556"/>
            <a:ext cx="1588034" cy="649023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7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0" y="4399743"/>
            <a:ext cx="1164445" cy="16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760" y="365125"/>
            <a:ext cx="11137040" cy="1325563"/>
          </a:xfrm>
        </p:spPr>
        <p:txBody>
          <a:bodyPr/>
          <a:lstStyle/>
          <a:p>
            <a:r>
              <a:rPr lang="es-ES" dirty="0" smtClean="0"/>
              <a:t>Recomendaciones bibliográficas</a:t>
            </a:r>
            <a:endParaRPr lang="en-GB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2" y="1586756"/>
            <a:ext cx="1099157" cy="163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15" y="1586756"/>
            <a:ext cx="1110406" cy="164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16" y="4423668"/>
            <a:ext cx="1266623" cy="1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64" y="4389730"/>
            <a:ext cx="1077515" cy="1633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81" y="1600465"/>
            <a:ext cx="1103694" cy="162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93" y="4423508"/>
            <a:ext cx="1143876" cy="1619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32" y="1602064"/>
            <a:ext cx="1110844" cy="1633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65" y="1607363"/>
            <a:ext cx="1112773" cy="1654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06" y="1617373"/>
            <a:ext cx="1232077" cy="1621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47" y="4410510"/>
            <a:ext cx="1130856" cy="1620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7" y="1576773"/>
            <a:ext cx="1168844" cy="163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531" y="1602063"/>
            <a:ext cx="1203678" cy="162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61" y="4416734"/>
            <a:ext cx="1136604" cy="163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09" y="4389730"/>
            <a:ext cx="1050164" cy="16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44" y="4410510"/>
            <a:ext cx="1057795" cy="1640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3" y="4389730"/>
            <a:ext cx="1106083" cy="160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Tabla 20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propuesta docente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34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1475232"/>
            <a:ext cx="11539728" cy="24796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s-ES" dirty="0" smtClean="0"/>
              <a:t>Parte III</a:t>
            </a:r>
            <a:br>
              <a:rPr lang="es-ES" dirty="0" smtClean="0"/>
            </a:br>
            <a:r>
              <a:rPr lang="es-ES" dirty="0" smtClean="0"/>
              <a:t>Proyecto de investigación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315333"/>
            <a:ext cx="12192000" cy="1325563"/>
          </a:xfrm>
        </p:spPr>
        <p:txBody>
          <a:bodyPr/>
          <a:lstStyle/>
          <a:p>
            <a:pPr algn="ctr"/>
            <a:r>
              <a:rPr lang="es-ES" b="1" dirty="0" err="1" smtClean="0">
                <a:solidFill>
                  <a:srgbClr val="0070C0"/>
                </a:solidFill>
              </a:rPr>
              <a:t>A</a:t>
            </a:r>
            <a:r>
              <a:rPr lang="es-ES" dirty="0" err="1" smtClean="0"/>
              <a:t>pplying</a:t>
            </a:r>
            <a:r>
              <a:rPr lang="es-ES" dirty="0" smtClean="0"/>
              <a:t> </a:t>
            </a:r>
            <a:r>
              <a:rPr lang="es-ES" dirty="0" err="1" smtClean="0"/>
              <a:t>k</a:t>
            </a:r>
            <a:r>
              <a:rPr lang="es-ES" b="1" dirty="0" err="1" smtClean="0">
                <a:solidFill>
                  <a:srgbClr val="0070C0"/>
                </a:solidFill>
              </a:rPr>
              <a:t>N</a:t>
            </a:r>
            <a:r>
              <a:rPr lang="es-ES" dirty="0" err="1" smtClean="0"/>
              <a:t>owledge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70C0"/>
                </a:solidFill>
              </a:rPr>
              <a:t>G</a:t>
            </a:r>
            <a:r>
              <a:rPr lang="es-ES" dirty="0" err="1" smtClean="0"/>
              <a:t>raphs</a:t>
            </a:r>
            <a:r>
              <a:rPr lang="es-ES" dirty="0" smtClean="0"/>
              <a:t> to </a:t>
            </a:r>
            <a:r>
              <a:rPr lang="es-ES" dirty="0" err="1" smtClean="0"/>
              <a:t>research</a:t>
            </a:r>
            <a:r>
              <a:rPr lang="es-ES" dirty="0" smtClean="0"/>
              <a:t> data </a:t>
            </a:r>
            <a:r>
              <a:rPr lang="es-ES" dirty="0" err="1" smtClean="0"/>
              <a:t>interoperabi</a:t>
            </a:r>
            <a:r>
              <a:rPr lang="es-ES" b="1" dirty="0" err="1" smtClean="0">
                <a:solidFill>
                  <a:srgbClr val="0070C0"/>
                </a:solidFill>
              </a:rPr>
              <a:t>LI</a:t>
            </a:r>
            <a:r>
              <a:rPr lang="es-ES" dirty="0" err="1" smtClean="0"/>
              <a:t>ty</a:t>
            </a:r>
            <a:r>
              <a:rPr lang="es-ES" dirty="0" smtClean="0"/>
              <a:t> and </a:t>
            </a:r>
            <a:r>
              <a:rPr lang="es-ES" b="1" dirty="0" err="1" smtClean="0">
                <a:solidFill>
                  <a:srgbClr val="0070C0"/>
                </a:solidFill>
              </a:rPr>
              <a:t>R</a:t>
            </a:r>
            <a:r>
              <a:rPr lang="es-ES" dirty="0" err="1" smtClean="0"/>
              <a:t>e</a:t>
            </a:r>
            <a:r>
              <a:rPr lang="es-ES" b="1" dirty="0" err="1" smtClean="0">
                <a:solidFill>
                  <a:srgbClr val="0070C0"/>
                </a:solidFill>
              </a:rPr>
              <a:t>U</a:t>
            </a:r>
            <a:r>
              <a:rPr lang="es-ES" dirty="0" err="1" smtClean="0"/>
              <a:t>sability</a:t>
            </a:r>
            <a:r>
              <a:rPr lang="es-ES" dirty="0" smtClean="0"/>
              <a:t> (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ANGLIRU</a:t>
            </a:r>
            <a:r>
              <a:rPr lang="es-ES" dirty="0" smtClean="0"/>
              <a:t>)</a:t>
            </a:r>
            <a:endParaRPr lang="en-GB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16" y="545281"/>
            <a:ext cx="6437376" cy="3189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3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Datos del proyecto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smtClean="0"/>
              <a:t>Tipo de proyecto</a:t>
            </a:r>
            <a:r>
              <a:rPr lang="es-ES" sz="2400" dirty="0" smtClean="0"/>
              <a:t>: Coordinado</a:t>
            </a:r>
          </a:p>
          <a:p>
            <a:pPr marL="0" indent="0">
              <a:buNone/>
            </a:pPr>
            <a:r>
              <a:rPr lang="es-ES" sz="2400" b="1" dirty="0" smtClean="0"/>
              <a:t>IP </a:t>
            </a:r>
            <a:r>
              <a:rPr lang="es-ES" sz="2400" b="1" dirty="0" err="1" smtClean="0"/>
              <a:t>subproyecto</a:t>
            </a:r>
            <a:r>
              <a:rPr lang="es-ES" sz="2400" b="1" dirty="0" smtClean="0"/>
              <a:t> 1</a:t>
            </a:r>
            <a:r>
              <a:rPr lang="es-ES" sz="2400" dirty="0" smtClean="0"/>
              <a:t>: </a:t>
            </a:r>
            <a:r>
              <a:rPr lang="es-ES" sz="2400" i="1" dirty="0" smtClean="0"/>
              <a:t>Jose Emilio Labra Gayo</a:t>
            </a:r>
            <a:r>
              <a:rPr lang="es-ES" sz="2400" dirty="0" smtClean="0"/>
              <a:t> (Univ. de Oviedo)</a:t>
            </a:r>
          </a:p>
          <a:p>
            <a:pPr marL="457200" lvl="1" indent="0">
              <a:buNone/>
            </a:pPr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GB" sz="2000" dirty="0" smtClean="0"/>
              <a:t>pplying </a:t>
            </a:r>
            <a:r>
              <a:rPr lang="en-GB" sz="2000" dirty="0" err="1" smtClean="0"/>
              <a:t>k</a:t>
            </a:r>
            <a:r>
              <a:rPr lang="en-GB" sz="2000" b="1" dirty="0" err="1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GB" sz="2000" dirty="0" err="1" smtClean="0"/>
              <a:t>owledge</a:t>
            </a:r>
            <a:r>
              <a:rPr lang="en-GB" sz="2000" dirty="0" smtClean="0"/>
              <a:t> </a:t>
            </a:r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GB" sz="2000" dirty="0" smtClean="0"/>
              <a:t>raphs to research data </a:t>
            </a:r>
            <a:r>
              <a:rPr lang="en-GB" sz="2000" dirty="0" err="1" smtClean="0"/>
              <a:t>interoperabi</a:t>
            </a:r>
            <a:r>
              <a:rPr lang="en-GB" sz="2000" b="1" dirty="0" err="1" smtClean="0">
                <a:solidFill>
                  <a:schemeClr val="accent1">
                    <a:lumMod val="75000"/>
                  </a:schemeClr>
                </a:solidFill>
              </a:rPr>
              <a:t>LI</a:t>
            </a:r>
            <a:r>
              <a:rPr lang="en-GB" sz="2000" dirty="0" err="1" smtClean="0"/>
              <a:t>ty</a:t>
            </a:r>
            <a:r>
              <a:rPr lang="en-GB" sz="2000" dirty="0" smtClean="0"/>
              <a:t> (</a:t>
            </a:r>
            <a:r>
              <a:rPr lang="en-GB" sz="2000" dirty="0" smtClean="0">
                <a:solidFill>
                  <a:srgbClr val="0070C0"/>
                </a:solidFill>
              </a:rPr>
              <a:t>ANGLI</a:t>
            </a:r>
            <a:r>
              <a:rPr lang="en-GB" sz="2000" dirty="0" smtClean="0"/>
              <a:t>)</a:t>
            </a:r>
            <a:endParaRPr lang="es-ES" sz="2000" dirty="0" smtClean="0"/>
          </a:p>
          <a:p>
            <a:pPr marL="0" indent="0">
              <a:buNone/>
            </a:pPr>
            <a:r>
              <a:rPr lang="es-ES" sz="2400" b="1" dirty="0" smtClean="0"/>
              <a:t>IP </a:t>
            </a:r>
            <a:r>
              <a:rPr lang="es-ES" sz="2400" b="1" dirty="0" err="1" smtClean="0"/>
              <a:t>subproyecto</a:t>
            </a:r>
            <a:r>
              <a:rPr lang="es-ES" sz="2400" b="1" dirty="0" smtClean="0"/>
              <a:t> 2</a:t>
            </a:r>
            <a:r>
              <a:rPr lang="es-ES" sz="2400" dirty="0" smtClean="0"/>
              <a:t>: </a:t>
            </a:r>
            <a:r>
              <a:rPr lang="es-ES" sz="2400" i="1" dirty="0" smtClean="0"/>
              <a:t>Roberto García González</a:t>
            </a:r>
            <a:r>
              <a:rPr lang="es-ES" sz="2400" dirty="0" smtClean="0"/>
              <a:t> (Univ. de Lleida)</a:t>
            </a:r>
          </a:p>
          <a:p>
            <a:pPr marL="457200" lvl="1" indent="0">
              <a:buNone/>
            </a:pPr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GB" sz="2000" dirty="0" smtClean="0"/>
              <a:t>pplying </a:t>
            </a:r>
            <a:r>
              <a:rPr lang="en-GB" sz="2000" dirty="0" err="1" smtClean="0"/>
              <a:t>k</a:t>
            </a:r>
            <a:r>
              <a:rPr lang="en-GB" sz="2000" b="1" dirty="0" err="1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GB" sz="2000" dirty="0" err="1" smtClean="0"/>
              <a:t>owledge</a:t>
            </a:r>
            <a:r>
              <a:rPr lang="en-GB" sz="2000" dirty="0" smtClean="0"/>
              <a:t> </a:t>
            </a:r>
            <a:r>
              <a:rPr lang="en-GB" sz="2000" b="1" dirty="0" smtClean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GB" sz="2000" dirty="0" smtClean="0"/>
              <a:t>raphs to research data </a:t>
            </a:r>
            <a:r>
              <a:rPr lang="en-GB" sz="2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sz="2000" dirty="0" err="1" smtClean="0"/>
              <a:t>e</a:t>
            </a:r>
            <a:r>
              <a:rPr lang="en-GB" sz="2000" b="1" dirty="0" err="1" smtClean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GB" sz="2000" dirty="0" err="1" smtClean="0"/>
              <a:t>sability</a:t>
            </a:r>
            <a:r>
              <a:rPr lang="en-GB" sz="2000" dirty="0" smtClean="0"/>
              <a:t> (</a:t>
            </a:r>
            <a:r>
              <a:rPr lang="en-GB" sz="2000" dirty="0" smtClean="0">
                <a:solidFill>
                  <a:srgbClr val="0070C0"/>
                </a:solidFill>
              </a:rPr>
              <a:t>ANGRU</a:t>
            </a:r>
            <a:r>
              <a:rPr lang="en-GB" sz="2000" dirty="0" smtClean="0"/>
              <a:t>)</a:t>
            </a:r>
            <a:endParaRPr lang="es-ES" sz="2000" dirty="0" smtClean="0"/>
          </a:p>
          <a:p>
            <a:pPr marL="0" indent="0">
              <a:buNone/>
            </a:pPr>
            <a:r>
              <a:rPr lang="es-ES" sz="2400" b="1" dirty="0" smtClean="0"/>
              <a:t>Convocatoria</a:t>
            </a:r>
            <a:r>
              <a:rPr lang="es-ES" sz="2400" dirty="0" smtClean="0"/>
              <a:t>: Tipo B (Retos Investigación), Plan Estatal </a:t>
            </a:r>
            <a:r>
              <a:rPr lang="es-ES" sz="2400" dirty="0" err="1" smtClean="0"/>
              <a:t>I+D+i</a:t>
            </a:r>
            <a:r>
              <a:rPr lang="es-ES" sz="2400" dirty="0" smtClean="0"/>
              <a:t> (2020-2023)</a:t>
            </a:r>
          </a:p>
          <a:p>
            <a:pPr marL="0" indent="0">
              <a:buNone/>
            </a:pPr>
            <a:r>
              <a:rPr lang="es-ES" sz="2400" b="1" dirty="0" smtClean="0"/>
              <a:t>Reto principal</a:t>
            </a:r>
            <a:r>
              <a:rPr lang="es-ES" sz="2400" dirty="0" smtClean="0"/>
              <a:t>: 7º Economía, sociedad y cultura digitales</a:t>
            </a:r>
          </a:p>
          <a:p>
            <a:pPr marL="0" indent="0">
              <a:buNone/>
            </a:pPr>
            <a:r>
              <a:rPr lang="es-ES" sz="2400" b="1" dirty="0" smtClean="0"/>
              <a:t>Otro reto</a:t>
            </a:r>
            <a:r>
              <a:rPr lang="es-ES" sz="2400" dirty="0" smtClean="0"/>
              <a:t>: 6º Ciencias sociales y humanidades y ciencia con y para la sociedad</a:t>
            </a:r>
            <a:endParaRPr lang="en-GB" sz="24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3933" y="365125"/>
            <a:ext cx="10779868" cy="1325563"/>
          </a:xfrm>
        </p:spPr>
        <p:txBody>
          <a:bodyPr/>
          <a:lstStyle/>
          <a:p>
            <a:r>
              <a:rPr lang="es-ES" dirty="0" smtClean="0"/>
              <a:t>Objetivos principales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7421" y="1525765"/>
            <a:ext cx="10515600" cy="521550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Mejorar gestión de datos de investigación siguiendo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FAIR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s-ES" i="1" dirty="0" err="1"/>
              <a:t>indability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s-ES" i="1" dirty="0" err="1" smtClean="0"/>
              <a:t>ccessibility</a:t>
            </a:r>
            <a:r>
              <a:rPr lang="es-ES" dirty="0" smtClean="0"/>
              <a:t> </a:t>
            </a:r>
          </a:p>
          <a:p>
            <a:pPr marL="914400" lvl="2" indent="0">
              <a:buNone/>
            </a:pPr>
            <a:r>
              <a:rPr lang="es-ES" dirty="0" smtClean="0"/>
              <a:t>Generación e integración con grafos de conocimiento sobre investigación</a:t>
            </a:r>
            <a:endParaRPr lang="es-ES" dirty="0"/>
          </a:p>
          <a:p>
            <a:pPr marL="457200" lvl="1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s-ES" i="1" dirty="0" err="1" smtClean="0"/>
              <a:t>nteroperability</a:t>
            </a:r>
            <a:r>
              <a:rPr lang="es-ES" dirty="0" smtClean="0"/>
              <a:t> 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Integración </a:t>
            </a:r>
            <a:r>
              <a:rPr lang="es-ES" dirty="0" smtClean="0"/>
              <a:t>y creación de </a:t>
            </a:r>
            <a:r>
              <a:rPr lang="es-ES" dirty="0"/>
              <a:t>modelos de </a:t>
            </a:r>
            <a:r>
              <a:rPr lang="es-ES" dirty="0" smtClean="0"/>
              <a:t>datos 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Calidad </a:t>
            </a:r>
            <a:r>
              <a:rPr lang="es-ES" dirty="0" smtClean="0"/>
              <a:t>y verificación de </a:t>
            </a:r>
            <a:r>
              <a:rPr lang="es-ES" dirty="0"/>
              <a:t>datos</a:t>
            </a:r>
          </a:p>
          <a:p>
            <a:pPr marL="457200" lvl="1" indent="0"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s-ES" i="1" dirty="0" err="1"/>
              <a:t>eusability</a:t>
            </a:r>
            <a:endParaRPr lang="es-ES" i="1" dirty="0"/>
          </a:p>
          <a:p>
            <a:pPr marL="914400" lvl="2" indent="0">
              <a:buNone/>
            </a:pPr>
            <a:r>
              <a:rPr lang="es-ES" dirty="0" smtClean="0"/>
              <a:t>Gestión semántica de licencias 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Procedencia de </a:t>
            </a:r>
            <a:r>
              <a:rPr lang="es-ES" dirty="0" smtClean="0"/>
              <a:t>datos y confianza</a:t>
            </a:r>
            <a:endParaRPr lang="es-ES" i="1" dirty="0"/>
          </a:p>
          <a:p>
            <a:pPr marL="0" indent="0">
              <a:buNone/>
            </a:pPr>
            <a:r>
              <a:rPr lang="es-ES" dirty="0" smtClean="0"/>
              <a:t>Casos </a:t>
            </a:r>
            <a:r>
              <a:rPr lang="es-ES" dirty="0"/>
              <a:t>de uso</a:t>
            </a:r>
          </a:p>
          <a:p>
            <a:pPr marL="457200" lvl="1" indent="0">
              <a:buNone/>
            </a:pPr>
            <a:r>
              <a:rPr lang="es-ES" dirty="0"/>
              <a:t>Bioinformática y Salud</a:t>
            </a:r>
          </a:p>
          <a:p>
            <a:pPr marL="457200" lvl="1" indent="0">
              <a:buNone/>
            </a:pPr>
            <a:r>
              <a:rPr lang="es-ES" dirty="0" smtClean="0"/>
              <a:t>Agricultura y Pacto Verde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13" y="3476880"/>
            <a:ext cx="4163438" cy="13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n-GB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86712"/>
              </p:ext>
            </p:extLst>
          </p:nvPr>
        </p:nvGraphicFramePr>
        <p:xfrm>
          <a:off x="82614" y="6081320"/>
          <a:ext cx="10777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216">
                  <a:extLst>
                    <a:ext uri="{9D8B030D-6E8A-4147-A177-3AD203B41FA5}">
                      <a16:colId xmlns:a16="http://schemas.microsoft.com/office/drawing/2014/main" val="1433183784"/>
                    </a:ext>
                  </a:extLst>
                </a:gridCol>
                <a:gridCol w="1796216">
                  <a:extLst>
                    <a:ext uri="{9D8B030D-6E8A-4147-A177-3AD203B41FA5}">
                      <a16:colId xmlns:a16="http://schemas.microsoft.com/office/drawing/2014/main" val="2954158559"/>
                    </a:ext>
                  </a:extLst>
                </a:gridCol>
                <a:gridCol w="1796216">
                  <a:extLst>
                    <a:ext uri="{9D8B030D-6E8A-4147-A177-3AD203B41FA5}">
                      <a16:colId xmlns:a16="http://schemas.microsoft.com/office/drawing/2014/main" val="859877287"/>
                    </a:ext>
                  </a:extLst>
                </a:gridCol>
                <a:gridCol w="1796216">
                  <a:extLst>
                    <a:ext uri="{9D8B030D-6E8A-4147-A177-3AD203B41FA5}">
                      <a16:colId xmlns:a16="http://schemas.microsoft.com/office/drawing/2014/main" val="1968786223"/>
                    </a:ext>
                  </a:extLst>
                </a:gridCol>
                <a:gridCol w="1796216">
                  <a:extLst>
                    <a:ext uri="{9D8B030D-6E8A-4147-A177-3AD203B41FA5}">
                      <a16:colId xmlns:a16="http://schemas.microsoft.com/office/drawing/2014/main" val="1962983332"/>
                    </a:ext>
                  </a:extLst>
                </a:gridCol>
                <a:gridCol w="1796216">
                  <a:extLst>
                    <a:ext uri="{9D8B030D-6E8A-4147-A177-3AD203B41FA5}">
                      <a16:colId xmlns:a16="http://schemas.microsoft.com/office/drawing/2014/main" val="34425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GB" sz="1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8049"/>
                  </a:ext>
                </a:extLst>
              </a:tr>
            </a:tbl>
          </a:graphicData>
        </a:graphic>
      </p:graphicFrame>
      <p:cxnSp>
        <p:nvCxnSpPr>
          <p:cNvPr id="4" name="Conector recto 3"/>
          <p:cNvCxnSpPr/>
          <p:nvPr/>
        </p:nvCxnSpPr>
        <p:spPr>
          <a:xfrm>
            <a:off x="45720" y="323178"/>
            <a:ext cx="0" cy="57894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H="1">
            <a:off x="45720" y="6112653"/>
            <a:ext cx="11947309" cy="0"/>
          </a:xfrm>
          <a:prstGeom prst="line">
            <a:avLst/>
          </a:prstGeom>
          <a:ln w="19050"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070869" y="2338124"/>
            <a:ext cx="1223984" cy="9048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s-ES" dirty="0" smtClean="0"/>
              <a:t>Web</a:t>
            </a:r>
          </a:p>
          <a:p>
            <a:pPr algn="ctr"/>
            <a:r>
              <a:rPr lang="es-ES" dirty="0" smtClean="0"/>
              <a:t>Semántica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61903" y="3435081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RDF</a:t>
            </a:r>
            <a:endParaRPr lang="en-GB" dirty="0"/>
          </a:p>
        </p:txBody>
      </p:sp>
      <p:sp>
        <p:nvSpPr>
          <p:cNvPr id="9" name="CuadroTexto 8"/>
          <p:cNvSpPr txBox="1"/>
          <p:nvPr/>
        </p:nvSpPr>
        <p:spPr>
          <a:xfrm>
            <a:off x="1589208" y="4273821"/>
            <a:ext cx="6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RDFS</a:t>
            </a:r>
            <a:endParaRPr lang="en-GB" dirty="0"/>
          </a:p>
        </p:txBody>
      </p:sp>
      <p:sp>
        <p:nvSpPr>
          <p:cNvPr id="10" name="CuadroTexto 9"/>
          <p:cNvSpPr txBox="1"/>
          <p:nvPr/>
        </p:nvSpPr>
        <p:spPr>
          <a:xfrm>
            <a:off x="3223378" y="4272637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OWL</a:t>
            </a:r>
            <a:endParaRPr lang="en-GB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820637" y="386254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ShEx</a:t>
            </a:r>
            <a:endParaRPr lang="en-GB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680867" y="2346323"/>
            <a:ext cx="1522289" cy="9113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s-ES" dirty="0" smtClean="0"/>
              <a:t>Grafos</a:t>
            </a:r>
          </a:p>
          <a:p>
            <a:pPr algn="ctr"/>
            <a:r>
              <a:rPr lang="es-ES" dirty="0" smtClean="0"/>
              <a:t>conocimiento</a:t>
            </a:r>
            <a:endParaRPr lang="en-GB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985506" y="4934358"/>
            <a:ext cx="101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Wikidata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660367" y="2338124"/>
            <a:ext cx="1312337" cy="9080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s-ES" dirty="0" smtClean="0"/>
              <a:t>Principios</a:t>
            </a:r>
          </a:p>
          <a:p>
            <a:pPr algn="ctr"/>
            <a:r>
              <a:rPr lang="es-ES" dirty="0" smtClean="0"/>
              <a:t>FAIR</a:t>
            </a:r>
            <a:endParaRPr lang="en-GB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994354" y="402610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SPARQL</a:t>
            </a:r>
            <a:endParaRPr lang="en-GB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992493" y="2338124"/>
            <a:ext cx="1181787" cy="8991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s-ES" dirty="0" smtClean="0"/>
              <a:t>Datos</a:t>
            </a:r>
          </a:p>
          <a:p>
            <a:pPr algn="ctr"/>
            <a:r>
              <a:rPr lang="es-ES" dirty="0" smtClean="0"/>
              <a:t>enlazados</a:t>
            </a:r>
            <a:endParaRPr lang="en-GB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33773" y="2606908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Conceptos</a:t>
            </a:r>
            <a:endParaRPr lang="en-GB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0533773" y="3851320"/>
            <a:ext cx="127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Tecnologías</a:t>
            </a:r>
            <a:endParaRPr lang="en-GB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0484689" y="495446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Aplicaciones</a:t>
            </a:r>
            <a:endParaRPr lang="en-GB" dirty="0"/>
          </a:p>
        </p:txBody>
      </p:sp>
      <p:sp>
        <p:nvSpPr>
          <p:cNvPr id="25" name="CuadroTexto 24"/>
          <p:cNvSpPr txBox="1"/>
          <p:nvPr/>
        </p:nvSpPr>
        <p:spPr>
          <a:xfrm>
            <a:off x="1903910" y="4944411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Wikipedia</a:t>
            </a:r>
            <a:endParaRPr lang="en-GB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475613" y="4795858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 smtClean="0"/>
              <a:t>Entity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schemas</a:t>
            </a:r>
            <a:endParaRPr lang="en-GB" dirty="0"/>
          </a:p>
        </p:txBody>
      </p:sp>
      <p:cxnSp>
        <p:nvCxnSpPr>
          <p:cNvPr id="24" name="Conector recto de flecha 23"/>
          <p:cNvCxnSpPr>
            <a:stCxn id="11" idx="3"/>
            <a:endCxn id="21" idx="1"/>
          </p:cNvCxnSpPr>
          <p:nvPr/>
        </p:nvCxnSpPr>
        <p:spPr>
          <a:xfrm>
            <a:off x="7444526" y="4047212"/>
            <a:ext cx="1031087" cy="1071812"/>
          </a:xfrm>
          <a:prstGeom prst="bentConnector3">
            <a:avLst>
              <a:gd name="adj1" fmla="val 815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4" idx="3"/>
            <a:endCxn id="21" idx="1"/>
          </p:cNvCxnSpPr>
          <p:nvPr/>
        </p:nvCxnSpPr>
        <p:spPr>
          <a:xfrm>
            <a:off x="7000399" y="5119024"/>
            <a:ext cx="1475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16" idx="3"/>
            <a:endCxn id="14" idx="1"/>
          </p:cNvCxnSpPr>
          <p:nvPr/>
        </p:nvCxnSpPr>
        <p:spPr>
          <a:xfrm>
            <a:off x="4895563" y="4210771"/>
            <a:ext cx="1089943" cy="908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16" idx="3"/>
            <a:endCxn id="11" idx="1"/>
          </p:cNvCxnSpPr>
          <p:nvPr/>
        </p:nvCxnSpPr>
        <p:spPr>
          <a:xfrm flipV="1">
            <a:off x="4895563" y="4047212"/>
            <a:ext cx="1925074" cy="163559"/>
          </a:xfrm>
          <a:prstGeom prst="bentConnector3">
            <a:avLst>
              <a:gd name="adj1" fmla="val 283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8" idx="2"/>
            <a:endCxn id="9" idx="0"/>
          </p:cNvCxnSpPr>
          <p:nvPr/>
        </p:nvCxnSpPr>
        <p:spPr>
          <a:xfrm rot="16200000" flipH="1">
            <a:off x="1595566" y="3949832"/>
            <a:ext cx="469408" cy="1785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8" idx="3"/>
            <a:endCxn id="11" idx="1"/>
          </p:cNvCxnSpPr>
          <p:nvPr/>
        </p:nvCxnSpPr>
        <p:spPr>
          <a:xfrm>
            <a:off x="2020069" y="3619747"/>
            <a:ext cx="4800568" cy="427465"/>
          </a:xfrm>
          <a:prstGeom prst="bentConnector3">
            <a:avLst>
              <a:gd name="adj1" fmla="val 713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stCxn id="9" idx="3"/>
            <a:endCxn id="10" idx="1"/>
          </p:cNvCxnSpPr>
          <p:nvPr/>
        </p:nvCxnSpPr>
        <p:spPr>
          <a:xfrm flipV="1">
            <a:off x="2249902" y="4457303"/>
            <a:ext cx="973476" cy="11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>
            <a:stCxn id="25" idx="3"/>
            <a:endCxn id="14" idx="1"/>
          </p:cNvCxnSpPr>
          <p:nvPr/>
        </p:nvCxnSpPr>
        <p:spPr>
          <a:xfrm flipV="1">
            <a:off x="3026333" y="5119024"/>
            <a:ext cx="2959173" cy="1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8" idx="3"/>
            <a:endCxn id="16" idx="1"/>
          </p:cNvCxnSpPr>
          <p:nvPr/>
        </p:nvCxnSpPr>
        <p:spPr>
          <a:xfrm>
            <a:off x="2020069" y="3619747"/>
            <a:ext cx="1974285" cy="591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7556216" y="467746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Solid</a:t>
            </a:r>
            <a:endParaRPr lang="en-GB" dirty="0"/>
          </a:p>
        </p:txBody>
      </p:sp>
      <p:cxnSp>
        <p:nvCxnSpPr>
          <p:cNvPr id="58" name="Conector recto de flecha 57"/>
          <p:cNvCxnSpPr>
            <a:stCxn id="16" idx="3"/>
            <a:endCxn id="55" idx="1"/>
          </p:cNvCxnSpPr>
          <p:nvPr/>
        </p:nvCxnSpPr>
        <p:spPr>
          <a:xfrm>
            <a:off x="4895563" y="4210771"/>
            <a:ext cx="2660653" cy="651360"/>
          </a:xfrm>
          <a:prstGeom prst="bentConnector3">
            <a:avLst>
              <a:gd name="adj1" fmla="val 202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11" idx="2"/>
            <a:endCxn id="55" idx="1"/>
          </p:cNvCxnSpPr>
          <p:nvPr/>
        </p:nvCxnSpPr>
        <p:spPr>
          <a:xfrm rot="16200000" flipH="1">
            <a:off x="7029273" y="4335187"/>
            <a:ext cx="630253" cy="4236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9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89" y="1082893"/>
            <a:ext cx="1215590" cy="12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Trabajos previos del equipo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00723"/>
            <a:ext cx="52707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/>
              <a:t>Experiencia en Web semántica, datos enlazados, RDF</a:t>
            </a:r>
          </a:p>
          <a:p>
            <a:pPr marL="0" indent="0">
              <a:buNone/>
            </a:pPr>
            <a:r>
              <a:rPr lang="es-ES" sz="2000" dirty="0" smtClean="0"/>
              <a:t>Creación de </a:t>
            </a:r>
            <a:r>
              <a:rPr lang="es-ES" sz="2000" dirty="0" err="1" smtClean="0"/>
              <a:t>ShEx</a:t>
            </a:r>
            <a:r>
              <a:rPr lang="es-ES" sz="2000" dirty="0" smtClean="0"/>
              <a:t>/SHACL y herramientas de modelado de datos</a:t>
            </a: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Participación Proyecto Hércules, ontología investigación</a:t>
            </a:r>
          </a:p>
          <a:p>
            <a:pPr marL="0" indent="0">
              <a:buNone/>
            </a:pPr>
            <a:r>
              <a:rPr lang="es-ES" sz="2000" dirty="0" smtClean="0"/>
              <a:t>Recientes colaboraciones utilizando </a:t>
            </a:r>
            <a:r>
              <a:rPr lang="es-ES" sz="2000" dirty="0" err="1" smtClean="0"/>
              <a:t>Wikidata</a:t>
            </a:r>
            <a:r>
              <a:rPr lang="es-ES" sz="2000" dirty="0" smtClean="0"/>
              <a:t> en el ámbito de la bioinformática y salud</a:t>
            </a:r>
          </a:p>
          <a:p>
            <a:pPr marL="0" indent="0">
              <a:buNone/>
            </a:pPr>
            <a:r>
              <a:rPr lang="es-ES" sz="2000" dirty="0" smtClean="0"/>
              <a:t>Contratos y consultorías sobre tecnologías semánticas y grafos de conocimiento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53" y="1082893"/>
            <a:ext cx="1033669" cy="888443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6659880" y="2000723"/>
            <a:ext cx="54478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Implantación sistema de gestión de investigación </a:t>
            </a:r>
            <a:r>
              <a:rPr lang="es-ES" sz="2000" i="1" dirty="0" err="1"/>
              <a:t>Dataverse</a:t>
            </a:r>
            <a:r>
              <a:rPr lang="es-ES" sz="2000" dirty="0"/>
              <a:t> en </a:t>
            </a:r>
            <a:r>
              <a:rPr lang="es-ES" sz="2000" dirty="0" err="1"/>
              <a:t>UdL</a:t>
            </a: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Participación 2 proyectos nacionales utilizando datos semánticos</a:t>
            </a:r>
          </a:p>
          <a:p>
            <a:pPr marL="0" indent="0">
              <a:buNone/>
            </a:pPr>
            <a:r>
              <a:rPr lang="es-ES" sz="2000" dirty="0" smtClean="0"/>
              <a:t>Aplicación grafos conocimiento a sector de agricultura</a:t>
            </a:r>
          </a:p>
          <a:p>
            <a:pPr marL="0" indent="0">
              <a:buNone/>
            </a:pPr>
            <a:r>
              <a:rPr lang="es-ES" sz="2000" dirty="0" smtClean="0"/>
              <a:t>Participación proyecto europeo </a:t>
            </a:r>
            <a:r>
              <a:rPr lang="es-ES" sz="2000" dirty="0" err="1" smtClean="0"/>
              <a:t>Invid</a:t>
            </a:r>
            <a:r>
              <a:rPr lang="es-ES" sz="2000" dirty="0" smtClean="0"/>
              <a:t> - gestión licencias y </a:t>
            </a:r>
            <a:r>
              <a:rPr lang="es-ES" sz="2000" i="1" dirty="0" err="1" smtClean="0"/>
              <a:t>blockchain</a:t>
            </a:r>
            <a:endParaRPr lang="es-ES" sz="2000" i="1" dirty="0" smtClean="0"/>
          </a:p>
          <a:p>
            <a:pPr marL="0" indent="0">
              <a:buNone/>
            </a:pPr>
            <a:r>
              <a:rPr lang="es-ES" sz="2000" dirty="0" smtClean="0"/>
              <a:t>Contratos y consultorías sobre grafos de conocimiento con empresas como </a:t>
            </a:r>
            <a:r>
              <a:rPr lang="es-ES" sz="2000" i="1" dirty="0" smtClean="0"/>
              <a:t>Sony, Cambridge </a:t>
            </a:r>
            <a:r>
              <a:rPr lang="es-ES" sz="2000" i="1" dirty="0" err="1" smtClean="0"/>
              <a:t>Semantics</a:t>
            </a:r>
            <a:r>
              <a:rPr lang="es-ES" sz="2000" i="1" dirty="0" smtClean="0"/>
              <a:t>, etc.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7" name="Rectángulo 6"/>
          <p:cNvSpPr/>
          <p:nvPr/>
        </p:nvSpPr>
        <p:spPr>
          <a:xfrm>
            <a:off x="2684488" y="5831099"/>
            <a:ext cx="6848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Estancia de investigación de Roberto </a:t>
            </a:r>
            <a:r>
              <a:rPr lang="es-ES" sz="2000" dirty="0" smtClean="0"/>
              <a:t>García y </a:t>
            </a:r>
            <a:r>
              <a:rPr lang="es-ES" sz="2000" dirty="0" smtClean="0"/>
              <a:t>Rosa </a:t>
            </a:r>
            <a:r>
              <a:rPr lang="es-ES" sz="2000" dirty="0" smtClean="0"/>
              <a:t>Gil </a:t>
            </a:r>
            <a:r>
              <a:rPr lang="es-ES" sz="2000" dirty="0"/>
              <a:t>en WESO, verano 2020</a:t>
            </a:r>
          </a:p>
        </p:txBody>
      </p:sp>
    </p:spTree>
    <p:extLst>
      <p:ext uri="{BB962C8B-B14F-4D97-AF65-F5344CB8AC3E}">
        <p14:creationId xmlns:p14="http://schemas.microsoft.com/office/powerpoint/2010/main" val="311866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específicos - WESO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9100" y="1807337"/>
            <a:ext cx="10861548" cy="4351338"/>
          </a:xfrm>
        </p:spPr>
        <p:txBody>
          <a:bodyPr>
            <a:noAutofit/>
          </a:bodyPr>
          <a:lstStyle/>
          <a:p>
            <a:r>
              <a:rPr lang="es-ES" sz="2000" dirty="0" smtClean="0"/>
              <a:t>SO1 Transformación entre fuentes y formatos de datos heterogéneos como XML, CSV </a:t>
            </a:r>
            <a:r>
              <a:rPr lang="es-ES" sz="2000" dirty="0" err="1" smtClean="0"/>
              <a:t>ó</a:t>
            </a:r>
            <a:r>
              <a:rPr lang="es-ES" sz="2000" dirty="0" smtClean="0"/>
              <a:t> JSON a RDF </a:t>
            </a:r>
          </a:p>
          <a:p>
            <a:r>
              <a:rPr lang="es-ES" sz="2000" dirty="0" smtClean="0"/>
              <a:t>SO2 Validación a gran escala de grafos de conocimiento</a:t>
            </a:r>
          </a:p>
          <a:p>
            <a:r>
              <a:rPr lang="es-ES" sz="2000" dirty="0" smtClean="0"/>
              <a:t>SO3 Extracción de modelos de datos y esquemas a partir de datos RDF existentes</a:t>
            </a:r>
          </a:p>
          <a:p>
            <a:r>
              <a:rPr lang="es-ES" sz="2000" dirty="0" smtClean="0"/>
              <a:t>SO4 Creación de </a:t>
            </a:r>
            <a:r>
              <a:rPr lang="es-ES" sz="2000" dirty="0" err="1" smtClean="0"/>
              <a:t>shapes</a:t>
            </a:r>
            <a:r>
              <a:rPr lang="es-ES" sz="2000" dirty="0" smtClean="0"/>
              <a:t> de datos RDF, visualización y mapeos.</a:t>
            </a:r>
          </a:p>
          <a:p>
            <a:r>
              <a:rPr lang="es-ES" sz="2000" dirty="0" smtClean="0"/>
              <a:t>SO5 Investigación sobre la interacción entre ontologías, vocabularios, reglas y </a:t>
            </a:r>
            <a:r>
              <a:rPr lang="es-ES" sz="2000" i="1" dirty="0" err="1" smtClean="0"/>
              <a:t>shapes</a:t>
            </a:r>
            <a:endParaRPr lang="es-ES" sz="2000" i="1" dirty="0" smtClean="0"/>
          </a:p>
          <a:p>
            <a:r>
              <a:rPr lang="es-ES" sz="2000" dirty="0" smtClean="0"/>
              <a:t>SO6 Interoperabilidad entre datos de investigación y almacenes de datos personales</a:t>
            </a:r>
          </a:p>
          <a:p>
            <a:r>
              <a:rPr lang="es-ES" sz="2000" dirty="0" smtClean="0"/>
              <a:t>SO7 Representación FAIR de datos clínicos representados como FHIR.</a:t>
            </a:r>
          </a:p>
          <a:p>
            <a:r>
              <a:rPr lang="es-ES" sz="2000" dirty="0" smtClean="0"/>
              <a:t>SO8 Subconjuntos de grafos de conocimiento en dominios específicos como las ciencias biológicas y de la salud</a:t>
            </a:r>
          </a:p>
          <a:p>
            <a:r>
              <a:rPr lang="es-ES" sz="2000" dirty="0" smtClean="0"/>
              <a:t>SO9 Chequeo de hechos basado en grafos de conocimiento sobre información de salud</a:t>
            </a:r>
            <a:endParaRPr lang="es-ES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5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669" y="365125"/>
            <a:ext cx="1215590" cy="12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/>
          <p:cNvSpPr/>
          <p:nvPr/>
        </p:nvSpPr>
        <p:spPr>
          <a:xfrm>
            <a:off x="281940" y="4617720"/>
            <a:ext cx="10919460" cy="6400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redondeado 7"/>
          <p:cNvSpPr/>
          <p:nvPr/>
        </p:nvSpPr>
        <p:spPr>
          <a:xfrm>
            <a:off x="281940" y="2146300"/>
            <a:ext cx="10919460" cy="4368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específicos - </a:t>
            </a:r>
            <a:r>
              <a:rPr lang="es-ES" dirty="0" err="1" smtClean="0"/>
              <a:t>UdL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smtClean="0"/>
              <a:t>SO10: Integración de ANGLIRU con repositorios de datos de investigación existentes</a:t>
            </a:r>
          </a:p>
          <a:p>
            <a:pPr marL="0" indent="0">
              <a:buNone/>
            </a:pPr>
            <a:r>
              <a:rPr lang="es-ES" sz="2000" dirty="0" smtClean="0"/>
              <a:t>SO11: Generación de grafos de conocimiento a partir de datos y metadatos recuperados de </a:t>
            </a:r>
            <a:r>
              <a:rPr lang="es-ES" sz="2000" dirty="0" err="1" smtClean="0"/>
              <a:t>almecenes</a:t>
            </a:r>
            <a:r>
              <a:rPr lang="es-ES" sz="2000" dirty="0" smtClean="0"/>
              <a:t> de datos de investigación</a:t>
            </a:r>
          </a:p>
          <a:p>
            <a:pPr marL="0" indent="0">
              <a:buNone/>
            </a:pPr>
            <a:r>
              <a:rPr lang="es-ES" sz="2000" dirty="0" smtClean="0"/>
              <a:t>SO12: Enriquecimiento de grafos de conocimiento mediante anotaciones </a:t>
            </a:r>
            <a:r>
              <a:rPr lang="es-ES" sz="2000" dirty="0" err="1" smtClean="0"/>
              <a:t>semi</a:t>
            </a:r>
            <a:r>
              <a:rPr lang="es-ES" sz="2000" dirty="0" smtClean="0"/>
              <a:t>-automáticas para mejorar la calidad de datos, el descubrimiento y la integración.</a:t>
            </a:r>
          </a:p>
          <a:p>
            <a:pPr marL="0" indent="0">
              <a:buNone/>
            </a:pPr>
            <a:r>
              <a:rPr lang="es-ES" sz="2000" dirty="0" smtClean="0"/>
              <a:t>SO13: Mejora de la concienciación de los </a:t>
            </a:r>
            <a:r>
              <a:rPr lang="es-ES" sz="2000" dirty="0" err="1" smtClean="0"/>
              <a:t>reutilizadores</a:t>
            </a:r>
            <a:r>
              <a:rPr lang="es-ES" sz="2000" dirty="0" smtClean="0"/>
              <a:t> sobre la estructura de los conjuntos de datos y las oportunidades de reutilización</a:t>
            </a:r>
          </a:p>
          <a:p>
            <a:pPr marL="0" indent="0">
              <a:buNone/>
            </a:pPr>
            <a:r>
              <a:rPr lang="es-ES" sz="2000" dirty="0" smtClean="0"/>
              <a:t>SO14: Contribuir a las oportunidades de creación de licencias de conjuntos de datos ampliando el rango de licencias mediante representaciones que faciliten la gestión automatizada y la confianza de las partes</a:t>
            </a:r>
          </a:p>
          <a:p>
            <a:pPr marL="0" indent="0">
              <a:buNone/>
            </a:pPr>
            <a:r>
              <a:rPr lang="es-ES" sz="2000" dirty="0" smtClean="0"/>
              <a:t>SO15 Facilitar la reutilización de datos mediante extracciones de datos enfocadas a las herramientas utilizadas por los investigadores, incluidos modelos para aplicar métodos de inteligencia artificial</a:t>
            </a:r>
          </a:p>
          <a:p>
            <a:pPr marL="0" indent="0">
              <a:buNone/>
            </a:pPr>
            <a:r>
              <a:rPr lang="es-ES" sz="2000" dirty="0" smtClean="0"/>
              <a:t>SO16 Aplicar grafos de conocimiento en el contexto de datos de investigación sobre agricultura</a:t>
            </a:r>
            <a:endParaRPr lang="es-ES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13" y="626071"/>
            <a:ext cx="1033669" cy="8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 de trabajo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2440" y="18154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5 paquetes de trabajo</a:t>
            </a:r>
          </a:p>
          <a:p>
            <a:pPr marL="457200" lvl="1" indent="0">
              <a:buNone/>
            </a:pPr>
            <a:r>
              <a:rPr lang="es-ES" dirty="0" smtClean="0"/>
              <a:t>WP1. </a:t>
            </a:r>
            <a:r>
              <a:rPr lang="es-ES" b="1" dirty="0" err="1" smtClean="0">
                <a:solidFill>
                  <a:schemeClr val="accent1"/>
                </a:solidFill>
              </a:rPr>
              <a:t>F</a:t>
            </a:r>
            <a:r>
              <a:rPr lang="es-ES" dirty="0" err="1" smtClean="0"/>
              <a:t>indability</a:t>
            </a:r>
            <a:r>
              <a:rPr lang="es-ES" dirty="0" smtClean="0"/>
              <a:t> &amp; </a:t>
            </a:r>
            <a:r>
              <a:rPr lang="es-ES" b="1" dirty="0" err="1" smtClean="0">
                <a:solidFill>
                  <a:schemeClr val="accent1"/>
                </a:solidFill>
              </a:rPr>
              <a:t>A</a:t>
            </a:r>
            <a:r>
              <a:rPr lang="es-ES" dirty="0" err="1" smtClean="0"/>
              <a:t>ccessibility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WP2. </a:t>
            </a:r>
            <a:r>
              <a:rPr lang="es-ES" b="1" dirty="0" err="1" smtClean="0">
                <a:solidFill>
                  <a:schemeClr val="accent1"/>
                </a:solidFill>
              </a:rPr>
              <a:t>I</a:t>
            </a:r>
            <a:r>
              <a:rPr lang="es-ES" dirty="0" err="1" smtClean="0"/>
              <a:t>nteroperability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WP3. </a:t>
            </a:r>
            <a:r>
              <a:rPr lang="es-ES" b="1" dirty="0" err="1" smtClean="0">
                <a:solidFill>
                  <a:schemeClr val="accent1"/>
                </a:solidFill>
              </a:rPr>
              <a:t>R</a:t>
            </a:r>
            <a:r>
              <a:rPr lang="es-ES" dirty="0" err="1" smtClean="0"/>
              <a:t>eusability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WP4. Evaluación mediante casos de uso</a:t>
            </a:r>
          </a:p>
          <a:p>
            <a:pPr marL="914400" lvl="2" indent="0">
              <a:buNone/>
            </a:pPr>
            <a:r>
              <a:rPr lang="es-ES" dirty="0" smtClean="0"/>
              <a:t>Agricultura y pacto verde</a:t>
            </a:r>
          </a:p>
          <a:p>
            <a:pPr marL="914400" lvl="2" indent="0">
              <a:buNone/>
            </a:pPr>
            <a:r>
              <a:rPr lang="es-ES" dirty="0" smtClean="0"/>
              <a:t>Salud y bioinformática</a:t>
            </a:r>
          </a:p>
          <a:p>
            <a:pPr marL="457200" lvl="1" indent="0">
              <a:buNone/>
            </a:pPr>
            <a:r>
              <a:rPr lang="es-ES" dirty="0" smtClean="0"/>
              <a:t>WP5. Gestión</a:t>
            </a:r>
          </a:p>
          <a:p>
            <a:pPr marL="914400" lvl="2" indent="0">
              <a:buNone/>
            </a:pPr>
            <a:r>
              <a:rPr lang="es-ES" dirty="0" smtClean="0"/>
              <a:t>Gestión del proyecto</a:t>
            </a:r>
          </a:p>
          <a:p>
            <a:pPr marL="914400" lvl="2" indent="0">
              <a:buNone/>
            </a:pPr>
            <a:r>
              <a:rPr lang="es-ES" dirty="0" smtClean="0"/>
              <a:t>Diseminación</a:t>
            </a:r>
          </a:p>
          <a:p>
            <a:pPr marL="914400" lvl="2" indent="0">
              <a:buNone/>
            </a:pP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6" name="Rectángulo redondeado 5"/>
          <p:cNvSpPr/>
          <p:nvPr/>
        </p:nvSpPr>
        <p:spPr>
          <a:xfrm>
            <a:off x="5567680" y="1351280"/>
            <a:ext cx="1615440" cy="1209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WP1: </a:t>
            </a:r>
            <a:r>
              <a:rPr lang="es-ES" b="1" dirty="0" err="1" smtClean="0">
                <a:solidFill>
                  <a:schemeClr val="accent1"/>
                </a:solidFill>
              </a:rPr>
              <a:t>F</a:t>
            </a:r>
            <a:r>
              <a:rPr lang="es-ES" dirty="0" err="1" smtClean="0"/>
              <a:t>indability</a:t>
            </a:r>
            <a:r>
              <a:rPr lang="es-ES" dirty="0" smtClean="0"/>
              <a:t> &amp; </a:t>
            </a:r>
            <a:r>
              <a:rPr lang="es-ES" b="1" dirty="0" err="1" smtClean="0">
                <a:solidFill>
                  <a:schemeClr val="accent1"/>
                </a:solidFill>
              </a:rPr>
              <a:t>A</a:t>
            </a:r>
            <a:r>
              <a:rPr lang="es-ES" dirty="0" err="1" smtClean="0"/>
              <a:t>ccessibility</a:t>
            </a:r>
            <a:endParaRPr lang="en-GB" dirty="0"/>
          </a:p>
        </p:txBody>
      </p:sp>
      <p:sp>
        <p:nvSpPr>
          <p:cNvPr id="7" name="Rectángulo redondeado 6"/>
          <p:cNvSpPr/>
          <p:nvPr/>
        </p:nvSpPr>
        <p:spPr>
          <a:xfrm>
            <a:off x="7752080" y="1351280"/>
            <a:ext cx="1833880" cy="1209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WP2: </a:t>
            </a:r>
            <a:r>
              <a:rPr lang="es-ES" b="1" dirty="0" err="1" smtClean="0">
                <a:solidFill>
                  <a:schemeClr val="accent1"/>
                </a:solidFill>
              </a:rPr>
              <a:t>I</a:t>
            </a:r>
            <a:r>
              <a:rPr lang="es-ES" dirty="0" err="1" smtClean="0"/>
              <a:t>nteroperability</a:t>
            </a:r>
            <a:endParaRPr lang="en-GB" dirty="0"/>
          </a:p>
        </p:txBody>
      </p:sp>
      <p:sp>
        <p:nvSpPr>
          <p:cNvPr id="8" name="Rectángulo redondeado 7"/>
          <p:cNvSpPr/>
          <p:nvPr/>
        </p:nvSpPr>
        <p:spPr>
          <a:xfrm>
            <a:off x="10154920" y="1351280"/>
            <a:ext cx="1833880" cy="1209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WP3: </a:t>
            </a:r>
            <a:r>
              <a:rPr lang="es-ES" b="1" dirty="0" err="1" smtClean="0">
                <a:solidFill>
                  <a:schemeClr val="accent1"/>
                </a:solidFill>
              </a:rPr>
              <a:t>R</a:t>
            </a:r>
            <a:r>
              <a:rPr lang="es-ES" dirty="0" err="1" smtClean="0"/>
              <a:t>eusability</a:t>
            </a:r>
            <a:endParaRPr lang="en-GB" dirty="0"/>
          </a:p>
        </p:txBody>
      </p:sp>
      <p:sp>
        <p:nvSpPr>
          <p:cNvPr id="9" name="Rectángulo redondeado 8"/>
          <p:cNvSpPr/>
          <p:nvPr/>
        </p:nvSpPr>
        <p:spPr>
          <a:xfrm>
            <a:off x="7752080" y="3049509"/>
            <a:ext cx="1833880" cy="1209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WP4: </a:t>
            </a:r>
          </a:p>
          <a:p>
            <a:pPr algn="ctr"/>
            <a:r>
              <a:rPr lang="es-ES" dirty="0" err="1" smtClean="0"/>
              <a:t>Evaluation</a:t>
            </a:r>
            <a:endParaRPr lang="en-GB" dirty="0"/>
          </a:p>
        </p:txBody>
      </p:sp>
      <p:sp>
        <p:nvSpPr>
          <p:cNvPr id="10" name="Rectángulo redondeado 9"/>
          <p:cNvSpPr/>
          <p:nvPr/>
        </p:nvSpPr>
        <p:spPr>
          <a:xfrm>
            <a:off x="5567680" y="4446946"/>
            <a:ext cx="6421120" cy="6015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WP5: </a:t>
            </a:r>
          </a:p>
          <a:p>
            <a:pPr algn="ctr"/>
            <a:r>
              <a:rPr lang="es-ES" dirty="0" smtClean="0"/>
              <a:t>Management</a:t>
            </a:r>
            <a:endParaRPr lang="en-GB" dirty="0"/>
          </a:p>
        </p:txBody>
      </p:sp>
      <p:cxnSp>
        <p:nvCxnSpPr>
          <p:cNvPr id="12" name="Conector angular 11"/>
          <p:cNvCxnSpPr>
            <a:stCxn id="6" idx="2"/>
            <a:endCxn id="9" idx="1"/>
          </p:cNvCxnSpPr>
          <p:nvPr/>
        </p:nvCxnSpPr>
        <p:spPr>
          <a:xfrm rot="16200000" flipH="1">
            <a:off x="6516886" y="2418834"/>
            <a:ext cx="1093709" cy="137668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8" idx="2"/>
            <a:endCxn id="9" idx="3"/>
          </p:cNvCxnSpPr>
          <p:nvPr/>
        </p:nvCxnSpPr>
        <p:spPr>
          <a:xfrm rot="5400000">
            <a:off x="9782056" y="2364224"/>
            <a:ext cx="1093709" cy="14859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6" idx="3"/>
            <a:endCxn id="7" idx="1"/>
          </p:cNvCxnSpPr>
          <p:nvPr/>
        </p:nvCxnSpPr>
        <p:spPr>
          <a:xfrm>
            <a:off x="7183120" y="1955800"/>
            <a:ext cx="568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5"/>
          <p:cNvCxnSpPr>
            <a:stCxn id="7" idx="3"/>
            <a:endCxn id="8" idx="1"/>
          </p:cNvCxnSpPr>
          <p:nvPr/>
        </p:nvCxnSpPr>
        <p:spPr>
          <a:xfrm>
            <a:off x="9585960" y="1955800"/>
            <a:ext cx="568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15"/>
          <p:cNvCxnSpPr>
            <a:stCxn id="7" idx="2"/>
            <a:endCxn id="9" idx="0"/>
          </p:cNvCxnSpPr>
          <p:nvPr/>
        </p:nvCxnSpPr>
        <p:spPr>
          <a:xfrm>
            <a:off x="8669020" y="2560320"/>
            <a:ext cx="0" cy="489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6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/>
          <a:lstStyle/>
          <a:p>
            <a:r>
              <a:rPr lang="es-ES" dirty="0" smtClean="0"/>
              <a:t>Publicaciones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6741356" cy="4402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 smtClean="0"/>
              <a:t>Revistas</a:t>
            </a:r>
          </a:p>
          <a:p>
            <a:pPr marL="457200" lvl="1" indent="0">
              <a:buNone/>
            </a:pPr>
            <a:r>
              <a:rPr lang="es-ES" dirty="0" smtClean="0"/>
              <a:t>35 revistas JCR</a:t>
            </a:r>
            <a:endParaRPr lang="es-ES" sz="1800" dirty="0" smtClean="0"/>
          </a:p>
          <a:p>
            <a:pPr marL="914400" lvl="2" indent="0">
              <a:buNone/>
            </a:pPr>
            <a:r>
              <a:rPr lang="es-ES" sz="1800" dirty="0" smtClean="0"/>
              <a:t>16 Q1 (10 SCIE, 6 SSCIE)</a:t>
            </a:r>
          </a:p>
          <a:p>
            <a:pPr marL="914400" lvl="2" indent="0">
              <a:buNone/>
            </a:pPr>
            <a:r>
              <a:rPr lang="es-ES" sz="1800" dirty="0" smtClean="0"/>
              <a:t>3 Q2</a:t>
            </a:r>
          </a:p>
          <a:p>
            <a:pPr marL="914400" lvl="2" indent="0">
              <a:buNone/>
            </a:pPr>
            <a:r>
              <a:rPr lang="es-ES" sz="1800" dirty="0" smtClean="0"/>
              <a:t>11 Q3 </a:t>
            </a:r>
          </a:p>
          <a:p>
            <a:pPr marL="914400" lvl="2" indent="0">
              <a:buNone/>
            </a:pPr>
            <a:r>
              <a:rPr lang="es-ES" sz="1800" dirty="0" smtClean="0"/>
              <a:t>5 Q4</a:t>
            </a:r>
            <a:endParaRPr lang="es-ES" sz="1600" dirty="0" smtClean="0"/>
          </a:p>
          <a:p>
            <a:pPr marL="457200" lvl="1" indent="0">
              <a:buNone/>
            </a:pPr>
            <a:r>
              <a:rPr lang="es-ES" dirty="0"/>
              <a:t>4 revistas no JCR</a:t>
            </a:r>
          </a:p>
          <a:p>
            <a:pPr marL="0" indent="0">
              <a:buNone/>
            </a:pPr>
            <a:r>
              <a:rPr lang="es-ES" dirty="0" smtClean="0"/>
              <a:t>Libros</a:t>
            </a:r>
          </a:p>
          <a:p>
            <a:pPr marL="457200" lvl="1" indent="0">
              <a:buNone/>
            </a:pPr>
            <a:r>
              <a:rPr lang="es-ES" dirty="0" smtClean="0"/>
              <a:t>3 libros como autor</a:t>
            </a:r>
          </a:p>
          <a:p>
            <a:pPr marL="457200" lvl="1" indent="0">
              <a:buNone/>
            </a:pPr>
            <a:r>
              <a:rPr lang="es-ES" dirty="0"/>
              <a:t>4</a:t>
            </a:r>
            <a:r>
              <a:rPr lang="es-ES" dirty="0" smtClean="0"/>
              <a:t> libros como editor</a:t>
            </a:r>
          </a:p>
          <a:p>
            <a:pPr marL="457200" lvl="1" indent="0">
              <a:buNone/>
            </a:pPr>
            <a:r>
              <a:rPr lang="es-ES" dirty="0" smtClean="0"/>
              <a:t>7 capítulos de libros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28" y="471073"/>
            <a:ext cx="1757000" cy="231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oogle Shape;1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567" y="2268628"/>
            <a:ext cx="2010641" cy="259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60" y="3929709"/>
            <a:ext cx="2007607" cy="248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8363485" y="51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2012</a:t>
            </a:r>
            <a:endParaRPr lang="en-GB" dirty="0"/>
          </a:p>
        </p:txBody>
      </p:sp>
      <p:sp>
        <p:nvSpPr>
          <p:cNvPr id="8" name="CuadroTexto 7"/>
          <p:cNvSpPr txBox="1"/>
          <p:nvPr/>
        </p:nvSpPr>
        <p:spPr>
          <a:xfrm>
            <a:off x="5408480" y="2225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2018</a:t>
            </a:r>
            <a:endParaRPr lang="en-GB" dirty="0"/>
          </a:p>
        </p:txBody>
      </p:sp>
      <p:sp>
        <p:nvSpPr>
          <p:cNvPr id="9" name="CuadroTexto 8"/>
          <p:cNvSpPr txBox="1"/>
          <p:nvPr/>
        </p:nvSpPr>
        <p:spPr>
          <a:xfrm>
            <a:off x="8377273" y="60479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2021</a:t>
            </a:r>
            <a:endParaRPr lang="en-GB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2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05" y="3301826"/>
            <a:ext cx="1215590" cy="121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8311" y="365125"/>
            <a:ext cx="10755489" cy="1325563"/>
          </a:xfrm>
        </p:spPr>
        <p:txBody>
          <a:bodyPr/>
          <a:lstStyle/>
          <a:p>
            <a:r>
              <a:rPr lang="es-ES" dirty="0" smtClean="0"/>
              <a:t>Equipo de investigación/trabajo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5" name="Picture 2" descr="Ava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7" y="1605263"/>
            <a:ext cx="1139129" cy="114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vat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05" y="1605263"/>
            <a:ext cx="1206468" cy="120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vat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43" y="1605263"/>
            <a:ext cx="1211416" cy="1211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vat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48" y="3409736"/>
            <a:ext cx="969811" cy="1198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vat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3" y="3483255"/>
            <a:ext cx="1168703" cy="116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683386" y="2802525"/>
            <a:ext cx="135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Jose E. Labra G. </a:t>
            </a:r>
          </a:p>
          <a:p>
            <a:pPr algn="ctr"/>
            <a:r>
              <a:rPr lang="es-ES" sz="1400" dirty="0" smtClean="0"/>
              <a:t>(JELG)</a:t>
            </a:r>
            <a:endParaRPr lang="en-GB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326443" y="2836638"/>
            <a:ext cx="1428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Patricia Ordóñez </a:t>
            </a:r>
          </a:p>
          <a:p>
            <a:pPr algn="ctr"/>
            <a:r>
              <a:rPr lang="es-ES" sz="1400" dirty="0" smtClean="0"/>
              <a:t>(POP)</a:t>
            </a:r>
            <a:endParaRPr lang="en-GB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65173" y="4686452"/>
            <a:ext cx="135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Aquilino A. Juan</a:t>
            </a:r>
          </a:p>
          <a:p>
            <a:pPr algn="ctr"/>
            <a:r>
              <a:rPr lang="es-ES" sz="1400" dirty="0" smtClean="0"/>
              <a:t>(AAJF)</a:t>
            </a:r>
            <a:endParaRPr lang="en-GB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941043" y="2821121"/>
            <a:ext cx="144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Daniel Gayo A.</a:t>
            </a:r>
          </a:p>
          <a:p>
            <a:pPr algn="ctr"/>
            <a:r>
              <a:rPr lang="es-ES" sz="1400" dirty="0" smtClean="0"/>
              <a:t>(DGA)</a:t>
            </a:r>
            <a:endParaRPr lang="en-GB" sz="1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43431" y="4677770"/>
            <a:ext cx="1640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Daniel Fernández A.</a:t>
            </a:r>
          </a:p>
          <a:p>
            <a:pPr algn="ctr"/>
            <a:r>
              <a:rPr lang="es-ES" sz="1400" dirty="0" smtClean="0"/>
              <a:t>(DFA)</a:t>
            </a:r>
            <a:endParaRPr lang="en-GB" sz="1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100660" y="2798095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Roberto García G.</a:t>
            </a:r>
          </a:p>
          <a:p>
            <a:pPr algn="ctr"/>
            <a:r>
              <a:rPr lang="es-ES" sz="1400" dirty="0" smtClean="0"/>
              <a:t>(RGG)</a:t>
            </a:r>
            <a:endParaRPr lang="en-GB" sz="14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74" y="1570361"/>
            <a:ext cx="1033288" cy="115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46" y="3416458"/>
            <a:ext cx="926625" cy="123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uadroTexto 20"/>
          <p:cNvSpPr txBox="1"/>
          <p:nvPr/>
        </p:nvSpPr>
        <p:spPr>
          <a:xfrm>
            <a:off x="7183796" y="4700567"/>
            <a:ext cx="133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Eva </a:t>
            </a:r>
            <a:r>
              <a:rPr lang="en-GB" sz="1400" dirty="0" err="1" smtClean="0"/>
              <a:t>Estupinyà</a:t>
            </a:r>
            <a:r>
              <a:rPr lang="en-GB" sz="1400" dirty="0" smtClean="0"/>
              <a:t> P.</a:t>
            </a:r>
          </a:p>
          <a:p>
            <a:pPr algn="ctr"/>
            <a:r>
              <a:rPr lang="es-ES" sz="1400" dirty="0" smtClean="0"/>
              <a:t>(ESP)</a:t>
            </a:r>
            <a:endParaRPr lang="en-GB" sz="140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84" y="1564296"/>
            <a:ext cx="988843" cy="1281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CuadroTexto 22"/>
          <p:cNvSpPr txBox="1"/>
          <p:nvPr/>
        </p:nvSpPr>
        <p:spPr>
          <a:xfrm>
            <a:off x="8918297" y="2882486"/>
            <a:ext cx="897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Rosa Gil I.</a:t>
            </a:r>
          </a:p>
          <a:p>
            <a:pPr algn="ctr"/>
            <a:r>
              <a:rPr lang="es-ES" sz="1400" dirty="0" smtClean="0"/>
              <a:t>(RGI)</a:t>
            </a:r>
            <a:endParaRPr lang="en-GB" sz="1400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844" y="1612659"/>
            <a:ext cx="1212992" cy="109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CuadroTexto 24"/>
          <p:cNvSpPr txBox="1"/>
          <p:nvPr/>
        </p:nvSpPr>
        <p:spPr>
          <a:xfrm>
            <a:off x="10129633" y="2764857"/>
            <a:ext cx="135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Marta Oliva S.</a:t>
            </a:r>
          </a:p>
          <a:p>
            <a:pPr algn="ctr"/>
            <a:r>
              <a:rPr lang="es-ES" sz="1400" dirty="0" smtClean="0"/>
              <a:t>(MOS)</a:t>
            </a:r>
            <a:endParaRPr lang="en-GB" sz="1400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161" y="3544789"/>
            <a:ext cx="1178219" cy="104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uadroTexto 26"/>
          <p:cNvSpPr txBox="1"/>
          <p:nvPr/>
        </p:nvSpPr>
        <p:spPr>
          <a:xfrm>
            <a:off x="10093272" y="458577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Juan M. Gimeno</a:t>
            </a:r>
          </a:p>
          <a:p>
            <a:pPr algn="ctr"/>
            <a:r>
              <a:rPr lang="es-ES" sz="1400" dirty="0" smtClean="0"/>
              <a:t>(JGI)</a:t>
            </a:r>
            <a:endParaRPr lang="en-GB" sz="1400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96" y="3402463"/>
            <a:ext cx="1033669" cy="888443"/>
          </a:xfrm>
          <a:prstGeom prst="rect">
            <a:avLst/>
          </a:prstGeom>
        </p:spPr>
      </p:pic>
      <p:grpSp>
        <p:nvGrpSpPr>
          <p:cNvPr id="43" name="Grupo 42"/>
          <p:cNvGrpSpPr/>
          <p:nvPr/>
        </p:nvGrpSpPr>
        <p:grpSpPr>
          <a:xfrm>
            <a:off x="1066321" y="5287683"/>
            <a:ext cx="609600" cy="1051560"/>
            <a:chOff x="1092200" y="5303520"/>
            <a:chExt cx="609600" cy="1051560"/>
          </a:xfrm>
        </p:grpSpPr>
        <p:sp>
          <p:nvSpPr>
            <p:cNvPr id="3" name="Retraso 2"/>
            <p:cNvSpPr/>
            <p:nvPr/>
          </p:nvSpPr>
          <p:spPr>
            <a:xfrm rot="16200000">
              <a:off x="1016000" y="5669280"/>
              <a:ext cx="762000" cy="609600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Conector 15"/>
            <p:cNvSpPr/>
            <p:nvPr/>
          </p:nvSpPr>
          <p:spPr>
            <a:xfrm>
              <a:off x="1188720" y="5303520"/>
              <a:ext cx="426720" cy="43609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" descr="https://lh3.googleusercontent.com/FWbILyheWbN62-Oq9GfeLIHfKcUBbF7DWonXvYvGixszOF2TAFuaehWP3_QS6IjcwjNLngeIEq6Ma3tGEa6bf0qI39hvLM7nXhSGuCUVpx97SdzY9SfkAQzGfYCBowSIevldpbr-ZoY=s0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732" y="5829222"/>
              <a:ext cx="524536" cy="52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uadroTexto 16"/>
            <p:cNvSpPr txBox="1"/>
            <p:nvPr/>
          </p:nvSpPr>
          <p:spPr>
            <a:xfrm>
              <a:off x="1250966" y="531511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?</a:t>
              </a:r>
              <a:endParaRPr lang="en-GB" dirty="0"/>
            </a:p>
          </p:txBody>
        </p:sp>
      </p:grpSp>
      <p:sp>
        <p:nvSpPr>
          <p:cNvPr id="30" name="Retraso 29"/>
          <p:cNvSpPr/>
          <p:nvPr/>
        </p:nvSpPr>
        <p:spPr>
          <a:xfrm rot="16200000">
            <a:off x="2114694" y="5641853"/>
            <a:ext cx="762000" cy="609600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ector 30"/>
          <p:cNvSpPr/>
          <p:nvPr/>
        </p:nvSpPr>
        <p:spPr>
          <a:xfrm>
            <a:off x="2287414" y="5276093"/>
            <a:ext cx="426720" cy="43609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26" y="5801795"/>
            <a:ext cx="524536" cy="5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/>
          <p:cNvSpPr txBox="1"/>
          <p:nvPr/>
        </p:nvSpPr>
        <p:spPr>
          <a:xfrm>
            <a:off x="2349660" y="528768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?</a:t>
            </a:r>
            <a:endParaRPr lang="en-GB" dirty="0"/>
          </a:p>
        </p:txBody>
      </p:sp>
      <p:grpSp>
        <p:nvGrpSpPr>
          <p:cNvPr id="42" name="Grupo 41"/>
          <p:cNvGrpSpPr/>
          <p:nvPr/>
        </p:nvGrpSpPr>
        <p:grpSpPr>
          <a:xfrm>
            <a:off x="3318655" y="5268941"/>
            <a:ext cx="609600" cy="1051560"/>
            <a:chOff x="3303895" y="5296702"/>
            <a:chExt cx="609600" cy="1051560"/>
          </a:xfrm>
        </p:grpSpPr>
        <p:sp>
          <p:nvSpPr>
            <p:cNvPr id="34" name="Retraso 33"/>
            <p:cNvSpPr/>
            <p:nvPr/>
          </p:nvSpPr>
          <p:spPr>
            <a:xfrm rot="16200000">
              <a:off x="3227695" y="5662462"/>
              <a:ext cx="762000" cy="609600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Conector 34"/>
            <p:cNvSpPr/>
            <p:nvPr/>
          </p:nvSpPr>
          <p:spPr>
            <a:xfrm>
              <a:off x="3400415" y="5296702"/>
              <a:ext cx="426720" cy="43609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2" descr="https://lh3.googleusercontent.com/FWbILyheWbN62-Oq9GfeLIHfKcUBbF7DWonXvYvGixszOF2TAFuaehWP3_QS6IjcwjNLngeIEq6Ma3tGEa6bf0qI39hvLM7nXhSGuCUVpx97SdzY9SfkAQzGfYCBowSIevldpbr-ZoY=s0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427" y="5822404"/>
              <a:ext cx="524536" cy="52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CuadroTexto 36"/>
            <p:cNvSpPr txBox="1"/>
            <p:nvPr/>
          </p:nvSpPr>
          <p:spPr>
            <a:xfrm>
              <a:off x="3462661" y="530829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?</a:t>
              </a:r>
              <a:endParaRPr lang="en-GB" dirty="0"/>
            </a:p>
          </p:txBody>
        </p:sp>
      </p:grpSp>
      <p:sp>
        <p:nvSpPr>
          <p:cNvPr id="38" name="Retraso 37"/>
          <p:cNvSpPr/>
          <p:nvPr/>
        </p:nvSpPr>
        <p:spPr>
          <a:xfrm rot="16200000">
            <a:off x="4368921" y="5636023"/>
            <a:ext cx="762000" cy="609600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onector 38"/>
          <p:cNvSpPr/>
          <p:nvPr/>
        </p:nvSpPr>
        <p:spPr>
          <a:xfrm>
            <a:off x="4541641" y="5270263"/>
            <a:ext cx="426720" cy="43609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53" y="5795965"/>
            <a:ext cx="524536" cy="5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/>
          <p:cNvSpPr txBox="1"/>
          <p:nvPr/>
        </p:nvSpPr>
        <p:spPr>
          <a:xfrm>
            <a:off x="4603887" y="52818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?</a:t>
            </a:r>
            <a:endParaRPr lang="en-GB" dirty="0"/>
          </a:p>
        </p:txBody>
      </p:sp>
      <p:sp>
        <p:nvSpPr>
          <p:cNvPr id="44" name="CuadroTexto 43"/>
          <p:cNvSpPr txBox="1"/>
          <p:nvPr/>
        </p:nvSpPr>
        <p:spPr>
          <a:xfrm>
            <a:off x="5609044" y="5225931"/>
            <a:ext cx="1147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 Personal </a:t>
            </a:r>
          </a:p>
          <a:p>
            <a:pPr algn="ctr"/>
            <a:r>
              <a:rPr lang="es-ES" dirty="0" smtClean="0"/>
              <a:t>propuesto</a:t>
            </a:r>
          </a:p>
          <a:p>
            <a:pPr algn="ctr"/>
            <a:r>
              <a:rPr lang="es-ES" dirty="0" smtClean="0"/>
              <a:t>para </a:t>
            </a:r>
          </a:p>
          <a:p>
            <a:pPr algn="ctr"/>
            <a:r>
              <a:rPr lang="es-ES" dirty="0" smtClean="0"/>
              <a:t>contratar</a:t>
            </a:r>
            <a:endParaRPr lang="en-GB" dirty="0"/>
          </a:p>
        </p:txBody>
      </p:sp>
      <p:sp>
        <p:nvSpPr>
          <p:cNvPr id="45" name="CuadroTexto 44"/>
          <p:cNvSpPr txBox="1"/>
          <p:nvPr/>
        </p:nvSpPr>
        <p:spPr>
          <a:xfrm>
            <a:off x="3121090" y="6333061"/>
            <a:ext cx="1034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Desarrollador</a:t>
            </a:r>
            <a:endParaRPr lang="en-GB" sz="12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4292150" y="6314988"/>
            <a:ext cx="1034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Desarrollador</a:t>
            </a:r>
            <a:endParaRPr lang="en-GB" sz="1200" dirty="0"/>
          </a:p>
        </p:txBody>
      </p:sp>
      <p:sp>
        <p:nvSpPr>
          <p:cNvPr id="47" name="CuadroTexto 46"/>
          <p:cNvSpPr txBox="1"/>
          <p:nvPr/>
        </p:nvSpPr>
        <p:spPr>
          <a:xfrm>
            <a:off x="898444" y="6326331"/>
            <a:ext cx="92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Doctorando</a:t>
            </a:r>
            <a:endParaRPr lang="en-GB" sz="12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2005746" y="6321595"/>
            <a:ext cx="92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Doctorando</a:t>
            </a:r>
            <a:endParaRPr lang="en-GB" sz="1200" dirty="0"/>
          </a:p>
        </p:txBody>
      </p:sp>
      <p:grpSp>
        <p:nvGrpSpPr>
          <p:cNvPr id="49" name="Grupo 48"/>
          <p:cNvGrpSpPr/>
          <p:nvPr/>
        </p:nvGrpSpPr>
        <p:grpSpPr>
          <a:xfrm>
            <a:off x="7437297" y="5223118"/>
            <a:ext cx="609600" cy="1051560"/>
            <a:chOff x="1092200" y="5303520"/>
            <a:chExt cx="609600" cy="1051560"/>
          </a:xfrm>
        </p:grpSpPr>
        <p:sp>
          <p:nvSpPr>
            <p:cNvPr id="50" name="Retraso 49"/>
            <p:cNvSpPr/>
            <p:nvPr/>
          </p:nvSpPr>
          <p:spPr>
            <a:xfrm rot="16200000">
              <a:off x="1016000" y="5669280"/>
              <a:ext cx="762000" cy="609600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Conector 50"/>
            <p:cNvSpPr/>
            <p:nvPr/>
          </p:nvSpPr>
          <p:spPr>
            <a:xfrm>
              <a:off x="1188720" y="5303520"/>
              <a:ext cx="426720" cy="43609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1250966" y="531511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?</a:t>
              </a:r>
              <a:endParaRPr lang="en-GB" dirty="0"/>
            </a:p>
          </p:txBody>
        </p:sp>
      </p:grpSp>
      <p:sp>
        <p:nvSpPr>
          <p:cNvPr id="54" name="Retraso 53"/>
          <p:cNvSpPr/>
          <p:nvPr/>
        </p:nvSpPr>
        <p:spPr>
          <a:xfrm rot="16200000">
            <a:off x="8485670" y="5577288"/>
            <a:ext cx="762000" cy="609600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onector 54"/>
          <p:cNvSpPr/>
          <p:nvPr/>
        </p:nvSpPr>
        <p:spPr>
          <a:xfrm>
            <a:off x="8658390" y="5211528"/>
            <a:ext cx="426720" cy="43609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CuadroTexto 56"/>
          <p:cNvSpPr txBox="1"/>
          <p:nvPr/>
        </p:nvSpPr>
        <p:spPr>
          <a:xfrm>
            <a:off x="8720636" y="52231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?</a:t>
            </a:r>
            <a:endParaRPr lang="en-GB" dirty="0"/>
          </a:p>
        </p:txBody>
      </p:sp>
      <p:grpSp>
        <p:nvGrpSpPr>
          <p:cNvPr id="58" name="Grupo 57"/>
          <p:cNvGrpSpPr/>
          <p:nvPr/>
        </p:nvGrpSpPr>
        <p:grpSpPr>
          <a:xfrm>
            <a:off x="9689631" y="5204376"/>
            <a:ext cx="609600" cy="1051560"/>
            <a:chOff x="3303895" y="5296702"/>
            <a:chExt cx="609600" cy="1051560"/>
          </a:xfrm>
        </p:grpSpPr>
        <p:sp>
          <p:nvSpPr>
            <p:cNvPr id="59" name="Retraso 58"/>
            <p:cNvSpPr/>
            <p:nvPr/>
          </p:nvSpPr>
          <p:spPr>
            <a:xfrm rot="16200000">
              <a:off x="3227695" y="5662462"/>
              <a:ext cx="762000" cy="609600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onector 59"/>
            <p:cNvSpPr/>
            <p:nvPr/>
          </p:nvSpPr>
          <p:spPr>
            <a:xfrm>
              <a:off x="3400415" y="5296702"/>
              <a:ext cx="426720" cy="43609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3462661" y="530829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?</a:t>
              </a:r>
              <a:endParaRPr lang="en-GB" dirty="0"/>
            </a:p>
          </p:txBody>
        </p:sp>
      </p:grpSp>
      <p:sp>
        <p:nvSpPr>
          <p:cNvPr id="63" name="Retraso 62"/>
          <p:cNvSpPr/>
          <p:nvPr/>
        </p:nvSpPr>
        <p:spPr>
          <a:xfrm rot="16200000">
            <a:off x="10739897" y="5571458"/>
            <a:ext cx="762000" cy="609600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onector 63"/>
          <p:cNvSpPr/>
          <p:nvPr/>
        </p:nvSpPr>
        <p:spPr>
          <a:xfrm>
            <a:off x="10912617" y="5205698"/>
            <a:ext cx="426720" cy="43609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CuadroTexto 65"/>
          <p:cNvSpPr txBox="1"/>
          <p:nvPr/>
        </p:nvSpPr>
        <p:spPr>
          <a:xfrm>
            <a:off x="10974863" y="521728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?</a:t>
            </a:r>
            <a:endParaRPr lang="en-GB" dirty="0"/>
          </a:p>
        </p:txBody>
      </p:sp>
      <p:sp>
        <p:nvSpPr>
          <p:cNvPr id="67" name="CuadroTexto 66"/>
          <p:cNvSpPr txBox="1"/>
          <p:nvPr/>
        </p:nvSpPr>
        <p:spPr>
          <a:xfrm>
            <a:off x="9492066" y="6268496"/>
            <a:ext cx="1034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Desarrollador</a:t>
            </a:r>
            <a:endParaRPr lang="en-GB" sz="1200" dirty="0"/>
          </a:p>
        </p:txBody>
      </p:sp>
      <p:sp>
        <p:nvSpPr>
          <p:cNvPr id="68" name="CuadroTexto 67"/>
          <p:cNvSpPr txBox="1"/>
          <p:nvPr/>
        </p:nvSpPr>
        <p:spPr>
          <a:xfrm>
            <a:off x="10663126" y="6250423"/>
            <a:ext cx="1034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Desarrollador</a:t>
            </a:r>
            <a:endParaRPr lang="en-GB" sz="12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7269420" y="6261766"/>
            <a:ext cx="92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Doctorando</a:t>
            </a:r>
            <a:endParaRPr lang="en-GB" sz="1200" dirty="0"/>
          </a:p>
        </p:txBody>
      </p:sp>
      <p:sp>
        <p:nvSpPr>
          <p:cNvPr id="70" name="CuadroTexto 69"/>
          <p:cNvSpPr txBox="1"/>
          <p:nvPr/>
        </p:nvSpPr>
        <p:spPr>
          <a:xfrm>
            <a:off x="8376722" y="6257030"/>
            <a:ext cx="92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Doctorando</a:t>
            </a:r>
            <a:endParaRPr lang="en-GB" sz="1200" dirty="0"/>
          </a:p>
        </p:txBody>
      </p:sp>
      <p:pic>
        <p:nvPicPr>
          <p:cNvPr id="71" name="Imagen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78" y="5769326"/>
            <a:ext cx="473645" cy="407100"/>
          </a:xfrm>
          <a:prstGeom prst="rect">
            <a:avLst/>
          </a:prstGeom>
        </p:spPr>
      </p:pic>
      <p:pic>
        <p:nvPicPr>
          <p:cNvPr id="72" name="Imagen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50" y="5743102"/>
            <a:ext cx="473645" cy="407100"/>
          </a:xfrm>
          <a:prstGeom prst="rect">
            <a:avLst/>
          </a:prstGeom>
        </p:spPr>
      </p:pic>
      <p:pic>
        <p:nvPicPr>
          <p:cNvPr id="73" name="Imagen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1" y="5723774"/>
            <a:ext cx="473645" cy="407100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617" y="5732063"/>
            <a:ext cx="473645" cy="4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5" grpId="0"/>
      <p:bldP spid="27" grpId="0"/>
      <p:bldP spid="54" grpId="0" animBg="1"/>
      <p:bldP spid="55" grpId="0" animBg="1"/>
      <p:bldP spid="57" grpId="0"/>
      <p:bldP spid="63" grpId="0" animBg="1"/>
      <p:bldP spid="64" grpId="0" animBg="1"/>
      <p:bldP spid="66" grpId="0"/>
      <p:bldP spid="67" grpId="0"/>
      <p:bldP spid="68" grpId="0"/>
      <p:bldP spid="69" grpId="0"/>
      <p:bldP spid="7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5680" y="0"/>
            <a:ext cx="9398000" cy="1325563"/>
          </a:xfrm>
        </p:spPr>
        <p:txBody>
          <a:bodyPr/>
          <a:lstStyle/>
          <a:p>
            <a:r>
              <a:rPr lang="es-ES" dirty="0" smtClean="0"/>
              <a:t>Cronograma: tareas</a:t>
            </a: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67311"/>
              </p:ext>
            </p:extLst>
          </p:nvPr>
        </p:nvGraphicFramePr>
        <p:xfrm>
          <a:off x="152403" y="1325563"/>
          <a:ext cx="11689076" cy="3816041"/>
        </p:xfrm>
        <a:graphic>
          <a:graphicData uri="http://schemas.openxmlformats.org/drawingml/2006/table">
            <a:tbl>
              <a:tblPr bandRow="1"/>
              <a:tblGrid>
                <a:gridCol w="429857">
                  <a:extLst>
                    <a:ext uri="{9D8B030D-6E8A-4147-A177-3AD203B41FA5}">
                      <a16:colId xmlns:a16="http://schemas.microsoft.com/office/drawing/2014/main" val="1903609124"/>
                    </a:ext>
                  </a:extLst>
                </a:gridCol>
                <a:gridCol w="4580290">
                  <a:extLst>
                    <a:ext uri="{9D8B030D-6E8A-4147-A177-3AD203B41FA5}">
                      <a16:colId xmlns:a16="http://schemas.microsoft.com/office/drawing/2014/main" val="2313074622"/>
                    </a:ext>
                  </a:extLst>
                </a:gridCol>
                <a:gridCol w="804108">
                  <a:extLst>
                    <a:ext uri="{9D8B030D-6E8A-4147-A177-3AD203B41FA5}">
                      <a16:colId xmlns:a16="http://schemas.microsoft.com/office/drawing/2014/main" val="4258300002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1927498375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2219687410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2180302497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1352856923"/>
                    </a:ext>
                  </a:extLst>
                </a:gridCol>
                <a:gridCol w="546433">
                  <a:extLst>
                    <a:ext uri="{9D8B030D-6E8A-4147-A177-3AD203B41FA5}">
                      <a16:colId xmlns:a16="http://schemas.microsoft.com/office/drawing/2014/main" val="3991618801"/>
                    </a:ext>
                  </a:extLst>
                </a:gridCol>
                <a:gridCol w="503365">
                  <a:extLst>
                    <a:ext uri="{9D8B030D-6E8A-4147-A177-3AD203B41FA5}">
                      <a16:colId xmlns:a16="http://schemas.microsoft.com/office/drawing/2014/main" val="93034928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177850030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3193762382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1346988473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4058120332"/>
                    </a:ext>
                  </a:extLst>
                </a:gridCol>
                <a:gridCol w="484521">
                  <a:extLst>
                    <a:ext uri="{9D8B030D-6E8A-4147-A177-3AD203B41FA5}">
                      <a16:colId xmlns:a16="http://schemas.microsoft.com/office/drawing/2014/main" val="795976091"/>
                    </a:ext>
                  </a:extLst>
                </a:gridCol>
                <a:gridCol w="464334">
                  <a:extLst>
                    <a:ext uri="{9D8B030D-6E8A-4147-A177-3AD203B41FA5}">
                      <a16:colId xmlns:a16="http://schemas.microsoft.com/office/drawing/2014/main" val="1908511032"/>
                    </a:ext>
                  </a:extLst>
                </a:gridCol>
              </a:tblGrid>
              <a:tr h="11819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14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14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14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91639"/>
                  </a:ext>
                </a:extLst>
              </a:tr>
              <a:tr h="11819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Tarea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Líder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64" marR="77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693297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T1.1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Integración repositorios de investigación existentes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EEP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527703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T1.2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Generación </a:t>
                      </a:r>
                      <a:r>
                        <a:rPr lang="es-ES" sz="14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s-ES" sz="1400" b="1" i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</a:t>
                      </a:r>
                      <a:r>
                        <a:rPr lang="es-ES" sz="14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grafos de conocimiento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57655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T1.3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Enriquecimiento semántico de grafos de </a:t>
                      </a:r>
                      <a:r>
                        <a:rPr lang="es-ES" sz="14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conocim</a:t>
                      </a: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41616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T2.1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Modelos de datos y validación de grafos de con.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457011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T2.2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Creación, visualización y mapeo de esquemas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33012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T2.3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Vocabularios, </a:t>
                      </a:r>
                      <a:r>
                        <a:rPr lang="es-ES" sz="14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shapes</a:t>
                      </a: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reglas para grafos de con.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DGA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27012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T2.4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Interoperabilidad</a:t>
                      </a:r>
                      <a:r>
                        <a:rPr lang="es-ES" sz="14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datos inv. públicos y privados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AAJF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27992"/>
                  </a:ext>
                </a:extLst>
              </a:tr>
              <a:tr h="11191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T3.1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descubrimiento estructura </a:t>
                      </a:r>
                      <a:r>
                        <a:rPr lang="es-ES" sz="14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s-ES" sz="1400" i="1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JGI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673965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T3.2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Gestión de licencias de reutilización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JGI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624596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T3.3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Confianza en reutilización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23178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T3.4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Extracción</a:t>
                      </a:r>
                      <a:r>
                        <a:rPr lang="es-ES" sz="14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datos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20945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T4.1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Agricultura</a:t>
                      </a:r>
                      <a:r>
                        <a:rPr lang="es-ES" sz="14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Pacto Verde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65044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T4.2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Salud</a:t>
                      </a:r>
                      <a:r>
                        <a:rPr lang="es-ES" sz="14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 bioinformática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DGA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25265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T5.1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Gestión del Proyecto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505530"/>
                  </a:ext>
                </a:extLst>
              </a:tr>
              <a:tr h="11191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T5.2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Diseminación</a:t>
                      </a:r>
                      <a:endParaRPr lang="es-ES" sz="14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0647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3" name="Rectángulo redondeado 2"/>
          <p:cNvSpPr/>
          <p:nvPr/>
        </p:nvSpPr>
        <p:spPr>
          <a:xfrm>
            <a:off x="76200" y="2419350"/>
            <a:ext cx="11858625" cy="9810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redondeado 5"/>
          <p:cNvSpPr/>
          <p:nvPr/>
        </p:nvSpPr>
        <p:spPr>
          <a:xfrm>
            <a:off x="76200" y="4381501"/>
            <a:ext cx="11858625" cy="838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2" y="0"/>
            <a:ext cx="10012678" cy="1325563"/>
          </a:xfrm>
        </p:spPr>
        <p:txBody>
          <a:bodyPr/>
          <a:lstStyle/>
          <a:p>
            <a:r>
              <a:rPr lang="es-ES" dirty="0" smtClean="0"/>
              <a:t>Cronograma - entregables</a:t>
            </a: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89194"/>
              </p:ext>
            </p:extLst>
          </p:nvPr>
        </p:nvGraphicFramePr>
        <p:xfrm>
          <a:off x="238127" y="1209679"/>
          <a:ext cx="11551917" cy="5132464"/>
        </p:xfrm>
        <a:graphic>
          <a:graphicData uri="http://schemas.openxmlformats.org/drawingml/2006/table">
            <a:tbl>
              <a:tblPr bandRow="1"/>
              <a:tblGrid>
                <a:gridCol w="778107">
                  <a:extLst>
                    <a:ext uri="{9D8B030D-6E8A-4147-A177-3AD203B41FA5}">
                      <a16:colId xmlns:a16="http://schemas.microsoft.com/office/drawing/2014/main" val="1903609124"/>
                    </a:ext>
                  </a:extLst>
                </a:gridCol>
                <a:gridCol w="4016342">
                  <a:extLst>
                    <a:ext uri="{9D8B030D-6E8A-4147-A177-3AD203B41FA5}">
                      <a16:colId xmlns:a16="http://schemas.microsoft.com/office/drawing/2014/main" val="2313074622"/>
                    </a:ext>
                  </a:extLst>
                </a:gridCol>
                <a:gridCol w="951580">
                  <a:extLst>
                    <a:ext uri="{9D8B030D-6E8A-4147-A177-3AD203B41FA5}">
                      <a16:colId xmlns:a16="http://schemas.microsoft.com/office/drawing/2014/main" val="4258300002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1927498375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2219687410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2180302497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1352856923"/>
                    </a:ext>
                  </a:extLst>
                </a:gridCol>
                <a:gridCol w="540021">
                  <a:extLst>
                    <a:ext uri="{9D8B030D-6E8A-4147-A177-3AD203B41FA5}">
                      <a16:colId xmlns:a16="http://schemas.microsoft.com/office/drawing/2014/main" val="3991618801"/>
                    </a:ext>
                  </a:extLst>
                </a:gridCol>
                <a:gridCol w="497458">
                  <a:extLst>
                    <a:ext uri="{9D8B030D-6E8A-4147-A177-3AD203B41FA5}">
                      <a16:colId xmlns:a16="http://schemas.microsoft.com/office/drawing/2014/main" val="93034928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177850030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3193762382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1346988473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4058120332"/>
                    </a:ext>
                  </a:extLst>
                </a:gridCol>
                <a:gridCol w="478836">
                  <a:extLst>
                    <a:ext uri="{9D8B030D-6E8A-4147-A177-3AD203B41FA5}">
                      <a16:colId xmlns:a16="http://schemas.microsoft.com/office/drawing/2014/main" val="795976091"/>
                    </a:ext>
                  </a:extLst>
                </a:gridCol>
                <a:gridCol w="458885">
                  <a:extLst>
                    <a:ext uri="{9D8B030D-6E8A-4147-A177-3AD203B41FA5}">
                      <a16:colId xmlns:a16="http://schemas.microsoft.com/office/drawing/2014/main" val="1908511032"/>
                    </a:ext>
                  </a:extLst>
                </a:gridCol>
              </a:tblGrid>
              <a:tr h="11819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3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8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8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GB" sz="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8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8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8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Año</a:t>
                      </a:r>
                      <a:r>
                        <a:rPr lang="en-GB" sz="8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91639"/>
                  </a:ext>
                </a:extLst>
              </a:tr>
              <a:tr h="11819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Entregables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Líder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64" marR="7764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Q1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06" marR="15806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693297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D1.1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Integración ANGLIRU y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Dataverse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732545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D1.2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Versión preliminar conversor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Grafo de Con.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638979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D1.3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Versión preliminar enriquecedor Grafo de Con.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120273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D1.4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Integración ANGLIRU y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Zenodo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576288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D1.5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Versión final conversor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Grafo de Con.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MOS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8127"/>
                  </a:ext>
                </a:extLst>
              </a:tr>
              <a:tr h="11296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D1.6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Versión final enriquecedor Grafo de Con.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057275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D2.1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transformación de datos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866998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validación a gran escala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02762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</a:t>
                      </a:r>
                      <a:r>
                        <a:rPr lang="es-ES" sz="12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extracción de esquemas a partir de datos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DGA</a:t>
                      </a: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057740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creación y visualización de esquemas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718881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D2.5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mapeado entre esquemas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AAJF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465807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D2.6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integración continua basado</a:t>
                      </a:r>
                      <a:r>
                        <a:rPr lang="es-ES" sz="12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 </a:t>
                      </a:r>
                      <a:r>
                        <a:rPr lang="es-ES" sz="12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Shapes</a:t>
                      </a:r>
                      <a:endParaRPr lang="es-ES" sz="1200" i="1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JELG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03034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D2.7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Grafo de con. Con </a:t>
                      </a:r>
                      <a:r>
                        <a:rPr lang="es-ES" sz="12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shapes</a:t>
                      </a: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reglas y ontologías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DGA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576172"/>
                  </a:ext>
                </a:extLst>
              </a:tr>
              <a:tr h="11296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D2.8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interoperabilidad con SOLID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AAJF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01112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D3.1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descubrimiento </a:t>
                      </a:r>
                      <a:r>
                        <a:rPr lang="es-ES" sz="12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JGI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364701"/>
                  </a:ext>
                </a:extLst>
              </a:tr>
              <a:tr h="11191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D3.2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licenciamiento </a:t>
                      </a:r>
                      <a:r>
                        <a:rPr lang="es-ES" sz="1200" b="1" i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8120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D3.3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reutilización de confianza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717767"/>
                  </a:ext>
                </a:extLst>
              </a:tr>
              <a:tr h="11296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D3.4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extracción de datos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670006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D4.1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Prototipo Grafo Con. Agricultura y Pacto Verde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JGI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47592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D4.2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Grafo Con. Agricultura y Pacto Verde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6753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D4.3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creación de subconjuntos para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GeneWiki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16372"/>
                  </a:ext>
                </a:extLst>
              </a:tr>
              <a:tr h="15396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D4.4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Servicio chequeo hechos en </a:t>
                      </a:r>
                      <a:r>
                        <a:rPr lang="es-ES" sz="1200" b="1" noProof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Wikidata</a:t>
                      </a: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sobre salud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RGG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45375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D5.1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 gestión</a:t>
                      </a:r>
                      <a:r>
                        <a:rPr lang="es-ES" sz="1200" b="1" baseline="0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riesgos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39206"/>
                  </a:ext>
                </a:extLst>
              </a:tr>
              <a:tr h="10877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D5.2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Revisión Plan Gestión de Datos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EEP</a:t>
                      </a: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714253"/>
                  </a:ext>
                </a:extLst>
              </a:tr>
              <a:tr h="111918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D5.3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200" b="1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 Web sobre proyecto</a:t>
                      </a:r>
                      <a:endParaRPr lang="es-ES" sz="12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E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947" marR="2994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933704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6" name="Rectángulo redondeado 5"/>
          <p:cNvSpPr/>
          <p:nvPr/>
        </p:nvSpPr>
        <p:spPr>
          <a:xfrm>
            <a:off x="166687" y="2576552"/>
            <a:ext cx="11730345" cy="17004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redondeado 6"/>
          <p:cNvSpPr/>
          <p:nvPr/>
        </p:nvSpPr>
        <p:spPr>
          <a:xfrm>
            <a:off x="148912" y="5643904"/>
            <a:ext cx="11730345" cy="776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Impacto y resultados esperados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Mejorar cumplimiento principios FAIR en plataformas de gestión de investigación</a:t>
            </a:r>
          </a:p>
          <a:p>
            <a:pPr marL="457200" lvl="1" indent="0">
              <a:buNone/>
            </a:pPr>
            <a:r>
              <a:rPr lang="es-ES" dirty="0" smtClean="0"/>
              <a:t>Integración mediante servicios</a:t>
            </a:r>
          </a:p>
          <a:p>
            <a:pPr marL="0" indent="0">
              <a:buNone/>
            </a:pPr>
            <a:r>
              <a:rPr lang="es-ES" dirty="0" smtClean="0"/>
              <a:t>Mejorar interoperabilidad y calidad de datos</a:t>
            </a:r>
          </a:p>
          <a:p>
            <a:pPr marL="457200" lvl="1" indent="0">
              <a:buNone/>
            </a:pPr>
            <a:r>
              <a:rPr lang="es-ES" dirty="0" smtClean="0"/>
              <a:t>Herramientas para creación de modelos de datos semánticos y validación</a:t>
            </a:r>
          </a:p>
          <a:p>
            <a:pPr marL="0" indent="0">
              <a:buNone/>
            </a:pPr>
            <a:r>
              <a:rPr lang="es-ES" dirty="0" smtClean="0"/>
              <a:t>Mejorar reusabilidad y gestión de datos</a:t>
            </a:r>
          </a:p>
          <a:p>
            <a:pPr marL="457200" lvl="1" indent="0">
              <a:buNone/>
            </a:pPr>
            <a:r>
              <a:rPr lang="es-ES" dirty="0" smtClean="0"/>
              <a:t>Gestión de licencias y confianza</a:t>
            </a:r>
          </a:p>
          <a:p>
            <a:pPr marL="0" indent="0">
              <a:buNone/>
            </a:pPr>
            <a:r>
              <a:rPr lang="es-ES" dirty="0" smtClean="0"/>
              <a:t>Mejorar datos de investigación sobre </a:t>
            </a:r>
          </a:p>
          <a:p>
            <a:pPr marL="457200" lvl="1" indent="0">
              <a:buNone/>
            </a:pPr>
            <a:r>
              <a:rPr lang="es-ES" dirty="0"/>
              <a:t>A</a:t>
            </a:r>
            <a:r>
              <a:rPr lang="es-ES" dirty="0" smtClean="0"/>
              <a:t>gricultura y Pacto Verde</a:t>
            </a:r>
          </a:p>
          <a:p>
            <a:pPr marL="457200" lvl="1" indent="0">
              <a:buNone/>
            </a:pPr>
            <a:r>
              <a:rPr lang="es-ES" dirty="0" smtClean="0"/>
              <a:t>Salud y bioinformática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2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Notificación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Proyecto aprobado y propuesto para financiación</a:t>
            </a:r>
          </a:p>
          <a:p>
            <a:pPr marL="0" indent="0">
              <a:buNone/>
            </a:pPr>
            <a:r>
              <a:rPr lang="es-ES" dirty="0" smtClean="0"/>
              <a:t>Periodo: 2021-2023</a:t>
            </a:r>
          </a:p>
          <a:p>
            <a:pPr marL="0" indent="0">
              <a:buNone/>
            </a:pPr>
            <a:r>
              <a:rPr lang="es-ES" dirty="0" smtClean="0"/>
              <a:t>Cantidad: 65.703€ (</a:t>
            </a:r>
            <a:r>
              <a:rPr lang="es-ES" dirty="0" err="1" smtClean="0"/>
              <a:t>subproyecto</a:t>
            </a:r>
            <a:r>
              <a:rPr lang="es-ES" dirty="0" smtClean="0"/>
              <a:t> 1) + 77.924€ (</a:t>
            </a:r>
            <a:r>
              <a:rPr lang="es-ES" dirty="0" err="1" smtClean="0"/>
              <a:t>subproyecto</a:t>
            </a:r>
            <a:r>
              <a:rPr lang="es-ES" dirty="0" smtClean="0"/>
              <a:t> 2)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 investigación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4" y="4074748"/>
            <a:ext cx="10058400" cy="95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0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34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1475232"/>
            <a:ext cx="11539728" cy="24796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s-ES" dirty="0" smtClean="0"/>
              <a:t>Fin presentación 1ª prueba</a:t>
            </a:r>
            <a:endParaRPr lang="en-GB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7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Primeros avances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En el trabajo de investigación se presentan avances en:</a:t>
            </a:r>
          </a:p>
          <a:p>
            <a:pPr marL="457200" lvl="1" indent="0">
              <a:buNone/>
            </a:pPr>
            <a:r>
              <a:rPr lang="es-ES" dirty="0" smtClean="0"/>
              <a:t>Creación de subconjuntos </a:t>
            </a:r>
            <a:r>
              <a:rPr lang="es-ES" dirty="0"/>
              <a:t>de grafos de conocimiento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Validación </a:t>
            </a:r>
            <a:r>
              <a:rPr lang="es-ES" dirty="0"/>
              <a:t>a gran escala de grafos de </a:t>
            </a:r>
            <a:r>
              <a:rPr lang="es-ES" dirty="0" smtClean="0"/>
              <a:t>conocimiento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Relación con otras asignaturas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25974" y="1624461"/>
            <a:ext cx="2726705" cy="116477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Principales dependencias</a:t>
            </a:r>
            <a:endParaRPr lang="en-GB" dirty="0"/>
          </a:p>
        </p:txBody>
      </p:sp>
      <p:sp>
        <p:nvSpPr>
          <p:cNvPr id="6" name="CuadroTexto 5"/>
          <p:cNvSpPr txBox="1"/>
          <p:nvPr/>
        </p:nvSpPr>
        <p:spPr>
          <a:xfrm>
            <a:off x="4628306" y="4779517"/>
            <a:ext cx="1702964" cy="340519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del SW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628869" y="1486019"/>
          <a:ext cx="1685599" cy="498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9887">
                  <a:extLst>
                    <a:ext uri="{9D8B030D-6E8A-4147-A177-3AD203B41FA5}">
                      <a16:colId xmlns:a16="http://schemas.microsoft.com/office/drawing/2014/main" val="1407067170"/>
                    </a:ext>
                  </a:extLst>
                </a:gridCol>
                <a:gridCol w="995712">
                  <a:extLst>
                    <a:ext uri="{9D8B030D-6E8A-4147-A177-3AD203B41FA5}">
                      <a16:colId xmlns:a16="http://schemas.microsoft.com/office/drawing/2014/main" val="1605448498"/>
                    </a:ext>
                  </a:extLst>
                </a:gridCol>
              </a:tblGrid>
              <a:tr h="622675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1er</a:t>
                      </a:r>
                      <a:r>
                        <a:rPr lang="es-ES" sz="1400" baseline="0" dirty="0" smtClean="0"/>
                        <a:t> curso</a:t>
                      </a:r>
                      <a:endParaRPr lang="en-GB" sz="1400" dirty="0"/>
                    </a:p>
                  </a:txBody>
                  <a:tcPr marT="180000" marB="180000"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</a:t>
                      </a:r>
                      <a:r>
                        <a:rPr lang="es-ES" sz="1400" baseline="0" dirty="0" smtClean="0"/>
                        <a:t> 1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1933342400"/>
                  </a:ext>
                </a:extLst>
              </a:tr>
              <a:tr h="62267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2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1852438995"/>
                  </a:ext>
                </a:extLst>
              </a:tr>
              <a:tr h="622675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2º curso</a:t>
                      </a:r>
                      <a:endParaRPr lang="en-GB" sz="1400" dirty="0"/>
                    </a:p>
                  </a:txBody>
                  <a:tcPr marT="180000" marB="180000"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1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4189965406"/>
                  </a:ext>
                </a:extLst>
              </a:tr>
              <a:tr h="622675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2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1094205530"/>
                  </a:ext>
                </a:extLst>
              </a:tr>
              <a:tr h="622675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3er curso</a:t>
                      </a:r>
                      <a:endParaRPr lang="en-GB" sz="1400" dirty="0"/>
                    </a:p>
                  </a:txBody>
                  <a:tcPr marT="180000" marB="180000"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1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3721633091"/>
                  </a:ext>
                </a:extLst>
              </a:tr>
              <a:tr h="6226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2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1650458740"/>
                  </a:ext>
                </a:extLst>
              </a:tr>
              <a:tr h="622675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4º curso</a:t>
                      </a:r>
                      <a:endParaRPr lang="en-GB" sz="1400" dirty="0"/>
                    </a:p>
                  </a:txBody>
                  <a:tcPr marT="180000" marB="180000" anchor="ctr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1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1348517653"/>
                  </a:ext>
                </a:extLst>
              </a:tr>
              <a:tr h="6226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Semestre 2</a:t>
                      </a:r>
                      <a:endParaRPr lang="en-GB" sz="1400" dirty="0"/>
                    </a:p>
                  </a:txBody>
                  <a:tcPr marT="180000" marB="180000" anchor="ctr"/>
                </a:tc>
                <a:extLst>
                  <a:ext uri="{0D108BD9-81ED-4DB2-BD59-A6C34878D82A}">
                    <a16:rowId xmlns:a16="http://schemas.microsoft.com/office/drawing/2014/main" val="2899597027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510551" y="1635699"/>
            <a:ext cx="2559181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a la programación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510551" y="2233145"/>
            <a:ext cx="2559181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 de la programación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51851" y="4164687"/>
            <a:ext cx="1297730" cy="340519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Diseño del SW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48359" y="4164838"/>
            <a:ext cx="1531328" cy="340519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 y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estánd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Web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384066" y="4794511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/>
          <p:cNvSpPr/>
          <p:nvPr/>
        </p:nvSpPr>
        <p:spPr>
          <a:xfrm>
            <a:off x="7052007" y="4794511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/>
          <p:cNvSpPr txBox="1"/>
          <p:nvPr/>
        </p:nvSpPr>
        <p:spPr>
          <a:xfrm>
            <a:off x="6431123" y="4169686"/>
            <a:ext cx="1413744" cy="340519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Ing. proceso SW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angular 18"/>
          <p:cNvCxnSpPr>
            <a:stCxn id="13" idx="2"/>
            <a:endCxn id="63" idx="0"/>
          </p:cNvCxnSpPr>
          <p:nvPr/>
        </p:nvCxnSpPr>
        <p:spPr>
          <a:xfrm rot="5400000">
            <a:off x="7365926" y="3255634"/>
            <a:ext cx="270561" cy="276970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17" idx="2"/>
            <a:endCxn id="63" idx="0"/>
          </p:cNvCxnSpPr>
          <p:nvPr/>
        </p:nvCxnSpPr>
        <p:spPr>
          <a:xfrm rot="5400000">
            <a:off x="6494393" y="4132165"/>
            <a:ext cx="265563" cy="102164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stCxn id="10" idx="2"/>
            <a:endCxn id="6" idx="0"/>
          </p:cNvCxnSpPr>
          <p:nvPr/>
        </p:nvCxnSpPr>
        <p:spPr>
          <a:xfrm rot="16200000" flipH="1">
            <a:off x="5303097" y="4602825"/>
            <a:ext cx="274311" cy="7907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14" idx="2"/>
            <a:endCxn id="6" idx="0"/>
          </p:cNvCxnSpPr>
          <p:nvPr/>
        </p:nvCxnSpPr>
        <p:spPr>
          <a:xfrm rot="16200000" flipH="1">
            <a:off x="4509825" y="3809554"/>
            <a:ext cx="274160" cy="166576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2663834" y="3514252"/>
            <a:ext cx="2238976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y paradigmas de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352684" y="2853510"/>
            <a:ext cx="1663748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Estructuras de datos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4972150" y="3514249"/>
            <a:ext cx="999935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Algoritmia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2432666" y="5120035"/>
            <a:ext cx="7310041" cy="1222107"/>
            <a:chOff x="2432666" y="5120035"/>
            <a:chExt cx="7310041" cy="1222107"/>
          </a:xfrm>
        </p:grpSpPr>
        <p:cxnSp>
          <p:nvCxnSpPr>
            <p:cNvPr id="4" name="Conector angular 3"/>
            <p:cNvCxnSpPr>
              <a:stCxn id="6" idx="2"/>
              <a:endCxn id="29" idx="0"/>
            </p:cNvCxnSpPr>
            <p:nvPr/>
          </p:nvCxnSpPr>
          <p:spPr>
            <a:xfrm rot="16200000" flipH="1">
              <a:off x="6437999" y="4161824"/>
              <a:ext cx="881586" cy="2798009"/>
            </a:xfrm>
            <a:prstGeom prst="bentConnector3">
              <a:avLst>
                <a:gd name="adj1" fmla="val 86015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angular 4"/>
            <p:cNvCxnSpPr>
              <a:stCxn id="6" idx="2"/>
              <a:endCxn id="102" idx="0"/>
            </p:cNvCxnSpPr>
            <p:nvPr/>
          </p:nvCxnSpPr>
          <p:spPr>
            <a:xfrm rot="5400000">
              <a:off x="4362724" y="4895330"/>
              <a:ext cx="892358" cy="1341771"/>
            </a:xfrm>
            <a:prstGeom prst="bentConnector3">
              <a:avLst>
                <a:gd name="adj1" fmla="val 84726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/>
            <p:cNvSpPr txBox="1"/>
            <p:nvPr/>
          </p:nvSpPr>
          <p:spPr>
            <a:xfrm>
              <a:off x="2483264" y="5418154"/>
              <a:ext cx="2926583" cy="340519"/>
            </a:xfrm>
            <a:prstGeom prst="round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Calidad, validación y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del SW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573748" y="5401454"/>
              <a:ext cx="1454595" cy="340519"/>
            </a:xfrm>
            <a:prstGeom prst="round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Ing. de requisitos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812887" y="6001622"/>
              <a:ext cx="2929820" cy="340519"/>
            </a:xfrm>
            <a:prstGeom prst="round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Dirección y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planif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Proyectos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inform.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2432666" y="6001623"/>
              <a:ext cx="4155305" cy="340519"/>
            </a:xfrm>
            <a:prstGeom prst="roundRect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Aspectos sociales, legales, éticos y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prof.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inform.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Conector angular 31"/>
            <p:cNvCxnSpPr>
              <a:stCxn id="6" idx="2"/>
              <a:endCxn id="18" idx="0"/>
            </p:cNvCxnSpPr>
            <p:nvPr/>
          </p:nvCxnSpPr>
          <p:spPr>
            <a:xfrm rot="5400000">
              <a:off x="4564113" y="4502479"/>
              <a:ext cx="298118" cy="15332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angular 32"/>
            <p:cNvCxnSpPr>
              <a:stCxn id="6" idx="2"/>
              <a:endCxn id="28" idx="0"/>
            </p:cNvCxnSpPr>
            <p:nvPr/>
          </p:nvCxnSpPr>
          <p:spPr>
            <a:xfrm rot="16200000" flipH="1">
              <a:off x="5742083" y="4857741"/>
              <a:ext cx="296669" cy="821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Conector angular 34"/>
          <p:cNvCxnSpPr>
            <a:stCxn id="25" idx="2"/>
            <a:endCxn id="10" idx="0"/>
          </p:cNvCxnSpPr>
          <p:nvPr/>
        </p:nvCxnSpPr>
        <p:spPr>
          <a:xfrm rot="16200000" flipH="1">
            <a:off x="4437061" y="3201032"/>
            <a:ext cx="309916" cy="16173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/>
          <p:cNvCxnSpPr>
            <a:stCxn id="27" idx="2"/>
            <a:endCxn id="10" idx="0"/>
          </p:cNvCxnSpPr>
          <p:nvPr/>
        </p:nvCxnSpPr>
        <p:spPr>
          <a:xfrm rot="5400000">
            <a:off x="5281458" y="3974026"/>
            <a:ext cx="309919" cy="714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36"/>
          <p:cNvCxnSpPr>
            <a:stCxn id="26" idx="2"/>
            <a:endCxn id="27" idx="0"/>
          </p:cNvCxnSpPr>
          <p:nvPr/>
        </p:nvCxnSpPr>
        <p:spPr>
          <a:xfrm rot="5400000">
            <a:off x="6168228" y="2497919"/>
            <a:ext cx="320220" cy="17124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/>
          <p:cNvCxnSpPr>
            <a:stCxn id="9" idx="2"/>
            <a:endCxn id="26" idx="0"/>
          </p:cNvCxnSpPr>
          <p:nvPr/>
        </p:nvCxnSpPr>
        <p:spPr>
          <a:xfrm rot="16200000" flipH="1">
            <a:off x="5847427" y="1516379"/>
            <a:ext cx="279846" cy="23944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r 67"/>
          <p:cNvCxnSpPr>
            <a:stCxn id="8" idx="2"/>
            <a:endCxn id="9" idx="0"/>
          </p:cNvCxnSpPr>
          <p:nvPr/>
        </p:nvCxnSpPr>
        <p:spPr>
          <a:xfrm>
            <a:off x="4790142" y="1976218"/>
            <a:ext cx="0" cy="256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6051526" y="3513448"/>
            <a:ext cx="2274717" cy="350821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Comunic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persona-máquina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angular 40"/>
          <p:cNvCxnSpPr>
            <a:stCxn id="26" idx="2"/>
            <a:endCxn id="40" idx="0"/>
          </p:cNvCxnSpPr>
          <p:nvPr/>
        </p:nvCxnSpPr>
        <p:spPr>
          <a:xfrm rot="16200000" flipH="1">
            <a:off x="7027012" y="3351574"/>
            <a:ext cx="319419" cy="43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r 41"/>
          <p:cNvCxnSpPr>
            <a:stCxn id="40" idx="2"/>
            <a:endCxn id="63" idx="0"/>
          </p:cNvCxnSpPr>
          <p:nvPr/>
        </p:nvCxnSpPr>
        <p:spPr>
          <a:xfrm rot="5400000">
            <a:off x="6196870" y="3783752"/>
            <a:ext cx="911499" cy="1072532"/>
          </a:xfrm>
          <a:prstGeom prst="bentConnector3">
            <a:avLst>
              <a:gd name="adj1" fmla="val 186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8069708" y="4164688"/>
            <a:ext cx="1632702" cy="340519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Repos. información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2469370" y="4769854"/>
            <a:ext cx="7507335" cy="356566"/>
            <a:chOff x="2469370" y="4769854"/>
            <a:chExt cx="7507335" cy="356566"/>
          </a:xfrm>
        </p:grpSpPr>
        <p:sp>
          <p:nvSpPr>
            <p:cNvPr id="11" name="CuadroTexto 10"/>
            <p:cNvSpPr txBox="1"/>
            <p:nvPr/>
          </p:nvSpPr>
          <p:spPr>
            <a:xfrm>
              <a:off x="8370148" y="4769854"/>
              <a:ext cx="1606557" cy="340519"/>
            </a:xfrm>
            <a:prstGeom prst="round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Sist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e Internet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Conector recto de flecha 22"/>
            <p:cNvCxnSpPr>
              <a:stCxn id="11" idx="2"/>
              <a:endCxn id="72" idx="2"/>
            </p:cNvCxnSpPr>
            <p:nvPr/>
          </p:nvCxnSpPr>
          <p:spPr>
            <a:xfrm rot="5400000">
              <a:off x="7654646" y="3601252"/>
              <a:ext cx="9661" cy="3027903"/>
            </a:xfrm>
            <a:prstGeom prst="bentConnector3">
              <a:avLst>
                <a:gd name="adj1" fmla="val 1330432"/>
              </a:avLst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2" idx="1"/>
              <a:endCxn id="6" idx="3"/>
            </p:cNvCxnSpPr>
            <p:nvPr/>
          </p:nvCxnSpPr>
          <p:spPr>
            <a:xfrm flipH="1" flipV="1">
              <a:off x="6331270" y="4949777"/>
              <a:ext cx="256701" cy="192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2469370" y="4785901"/>
              <a:ext cx="1855132" cy="340519"/>
            </a:xfrm>
            <a:prstGeom prst="round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Diseño lenguajes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Conector recto de flecha 45"/>
            <p:cNvCxnSpPr>
              <a:stCxn id="45" idx="3"/>
              <a:endCxn id="6" idx="1"/>
            </p:cNvCxnSpPr>
            <p:nvPr/>
          </p:nvCxnSpPr>
          <p:spPr>
            <a:xfrm flipV="1">
              <a:off x="4324502" y="4949777"/>
              <a:ext cx="303804" cy="638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/>
            <p:cNvSpPr txBox="1"/>
            <p:nvPr/>
          </p:nvSpPr>
          <p:spPr>
            <a:xfrm>
              <a:off x="6587971" y="4781441"/>
              <a:ext cx="1600021" cy="340519"/>
            </a:xfrm>
            <a:prstGeom prst="round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Seguridad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Sist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s-ES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</a:t>
              </a:r>
              <a:r>
                <a:rPr lang="es-E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4" name="Conector angular 63"/>
          <p:cNvCxnSpPr/>
          <p:nvPr/>
        </p:nvCxnSpPr>
        <p:spPr>
          <a:xfrm rot="5400000">
            <a:off x="2373388" y="4314313"/>
            <a:ext cx="926133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8405684" y="3521586"/>
            <a:ext cx="1269952" cy="3405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Bases de datos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Conector angular 55"/>
          <p:cNvCxnSpPr>
            <a:stCxn id="26" idx="2"/>
            <a:endCxn id="47" idx="0"/>
          </p:cNvCxnSpPr>
          <p:nvPr/>
        </p:nvCxnSpPr>
        <p:spPr>
          <a:xfrm rot="16200000" flipH="1">
            <a:off x="7948831" y="2429756"/>
            <a:ext cx="327557" cy="18561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r 58"/>
          <p:cNvCxnSpPr>
            <a:stCxn id="47" idx="2"/>
            <a:endCxn id="13" idx="0"/>
          </p:cNvCxnSpPr>
          <p:nvPr/>
        </p:nvCxnSpPr>
        <p:spPr>
          <a:xfrm rot="5400000">
            <a:off x="8812069" y="3936096"/>
            <a:ext cx="302583" cy="1546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62"/>
          <p:cNvSpPr/>
          <p:nvPr/>
        </p:nvSpPr>
        <p:spPr>
          <a:xfrm>
            <a:off x="6018573" y="4775768"/>
            <a:ext cx="195559" cy="19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71"/>
          <p:cNvSpPr/>
          <p:nvPr/>
        </p:nvSpPr>
        <p:spPr>
          <a:xfrm>
            <a:off x="6047744" y="4929104"/>
            <a:ext cx="195559" cy="19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ángulo 99"/>
          <p:cNvSpPr/>
          <p:nvPr/>
        </p:nvSpPr>
        <p:spPr>
          <a:xfrm>
            <a:off x="5700285" y="4923719"/>
            <a:ext cx="195559" cy="19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ángulo 101"/>
          <p:cNvSpPr/>
          <p:nvPr/>
        </p:nvSpPr>
        <p:spPr>
          <a:xfrm>
            <a:off x="4040237" y="6012394"/>
            <a:ext cx="195559" cy="19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3" name="Tabla 52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SE2014 - ACM-IEEE Computing </a:t>
            </a:r>
            <a:r>
              <a:rPr lang="es-ES" dirty="0" err="1" smtClean="0"/>
              <a:t>Curricula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0550" y="1726031"/>
            <a:ext cx="10515600" cy="1527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Software Engineering Computing Curricula (SE2014</a:t>
            </a:r>
            <a:r>
              <a:rPr lang="en-GB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Unidad "</a:t>
            </a:r>
            <a:r>
              <a:rPr lang="es-ES" dirty="0" err="1" smtClean="0"/>
              <a:t>Architectural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" (DES.ar) dentro del área "Software </a:t>
            </a:r>
            <a:r>
              <a:rPr lang="es-ES" dirty="0" err="1" smtClean="0"/>
              <a:t>design</a:t>
            </a:r>
            <a:r>
              <a:rPr lang="es-ES" dirty="0" smtClean="0"/>
              <a:t>"</a:t>
            </a:r>
            <a:endParaRPr lang="en-GB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348991" y="2871008"/>
          <a:ext cx="114940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463">
                  <a:extLst>
                    <a:ext uri="{9D8B030D-6E8A-4147-A177-3AD203B41FA5}">
                      <a16:colId xmlns:a16="http://schemas.microsoft.com/office/drawing/2014/main" val="3678775173"/>
                    </a:ext>
                  </a:extLst>
                </a:gridCol>
                <a:gridCol w="9073021">
                  <a:extLst>
                    <a:ext uri="{9D8B030D-6E8A-4147-A177-3AD203B41FA5}">
                      <a16:colId xmlns:a16="http://schemas.microsoft.com/office/drawing/2014/main" val="3345811572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867734061"/>
                    </a:ext>
                  </a:extLst>
                </a:gridCol>
                <a:gridCol w="565265">
                  <a:extLst>
                    <a:ext uri="{9D8B030D-6E8A-4147-A177-3AD203B41FA5}">
                      <a16:colId xmlns:a16="http://schemas.microsoft.com/office/drawing/2014/main" val="318582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 smtClean="0"/>
                        <a:t>Architectural</a:t>
                      </a:r>
                      <a:r>
                        <a:rPr lang="es-ES" baseline="0" smtClean="0"/>
                        <a:t> design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mtClean="0"/>
                        <a:t>Marcos, estilos y patrones arquitectónicos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73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mtClean="0"/>
                        <a:t>Compromisos arquitectónicos entre varios atributos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5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mtClean="0"/>
                        <a:t>Temas sobre ingeniería de sistemas y hardware en arquitectura del</a:t>
                      </a:r>
                      <a:r>
                        <a:rPr lang="es-ES" baseline="0" smtClean="0"/>
                        <a:t> software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56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Trazabilidad de requisitos </a:t>
                      </a:r>
                      <a:r>
                        <a:rPr lang="es-ES" smtClean="0"/>
                        <a:t>en arquitectura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k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mtClean="0"/>
                        <a:t>Arquitecturas orientadas a servicios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k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9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DES.ar.6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mtClean="0"/>
                        <a:t>Arquitecturas para sistemas en red, móviles y empotrados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K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mtClean="0"/>
                        <a:t>DES.ar.7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Relación entre arquitectura </a:t>
                      </a:r>
                      <a:r>
                        <a:rPr lang="es-ES" smtClean="0"/>
                        <a:t>de producto, estructura </a:t>
                      </a:r>
                      <a:r>
                        <a:rPr lang="es-ES" dirty="0" smtClean="0"/>
                        <a:t>de </a:t>
                      </a:r>
                      <a:r>
                        <a:rPr lang="es-ES" smtClean="0"/>
                        <a:t>la organización de desarrollo y  mercado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856420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044707" y="5917168"/>
            <a:ext cx="490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/>
              <a:t>Clave: a </a:t>
            </a:r>
            <a:r>
              <a:rPr lang="es-ES" dirty="0" smtClean="0"/>
              <a:t>(aplicación), k (conocimiento), E (esencial)</a:t>
            </a:r>
            <a:endParaRPr lang="en-GB"/>
          </a:p>
        </p:txBody>
      </p:sp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70" y="621910"/>
            <a:ext cx="1299187" cy="8119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31" y="1438564"/>
            <a:ext cx="1530664" cy="5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SWBoK</a:t>
            </a:r>
            <a:r>
              <a:rPr lang="es-ES" dirty="0" smtClean="0"/>
              <a:t> v3 (2014)</a:t>
            </a:r>
            <a:endParaRPr lang="en-GB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208042"/>
            <a:ext cx="1482174" cy="1639728"/>
          </a:xfrm>
        </p:spPr>
      </p:pic>
      <p:sp>
        <p:nvSpPr>
          <p:cNvPr id="5" name="Marcador de texto 4"/>
          <p:cNvSpPr>
            <a:spLocks noGrp="1"/>
          </p:cNvSpPr>
          <p:nvPr>
            <p:ph type="body" idx="4294967295"/>
          </p:nvPr>
        </p:nvSpPr>
        <p:spPr>
          <a:xfrm>
            <a:off x="838200" y="1744395"/>
            <a:ext cx="2529840" cy="1608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baseline="0" dirty="0" smtClean="0"/>
              <a:t>IEEE </a:t>
            </a:r>
            <a:r>
              <a:rPr lang="es-ES" sz="2000" baseline="0" dirty="0" err="1" smtClean="0"/>
              <a:t>Computer</a:t>
            </a:r>
            <a:r>
              <a:rPr lang="es-ES" sz="2000" baseline="0" dirty="0" smtClean="0"/>
              <a:t> </a:t>
            </a:r>
            <a:r>
              <a:rPr lang="es-ES" sz="2000" baseline="0" dirty="0" err="1" smtClean="0"/>
              <a:t>Society</a:t>
            </a:r>
            <a:r>
              <a:rPr lang="es-ES" sz="2000" dirty="0" smtClean="0"/>
              <a:t>, 2014</a:t>
            </a:r>
            <a:endParaRPr lang="es-ES" sz="2000" baseline="0" dirty="0" smtClean="0"/>
          </a:p>
          <a:p>
            <a:pPr marL="0" indent="0">
              <a:buNone/>
            </a:pPr>
            <a:r>
              <a:rPr lang="es-ES" sz="2000" baseline="0" dirty="0" smtClean="0"/>
              <a:t>15 áreas de conocimiento</a:t>
            </a:r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2627630" y="1442931"/>
          <a:ext cx="4560570" cy="52957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60570">
                  <a:extLst>
                    <a:ext uri="{9D8B030D-6E8A-4147-A177-3AD203B41FA5}">
                      <a16:colId xmlns:a16="http://schemas.microsoft.com/office/drawing/2014/main" val="2407728112"/>
                    </a:ext>
                  </a:extLst>
                </a:gridCol>
              </a:tblGrid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Ingeniería de requisitos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75013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smtClean="0"/>
                        <a:t>Diseño de software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67954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Construcción del software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959202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Pruebas </a:t>
                      </a:r>
                      <a:r>
                        <a:rPr lang="es-ES" sz="1600" smtClean="0"/>
                        <a:t>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70225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smtClean="0"/>
                        <a:t>Mantenimiento de</a:t>
                      </a:r>
                      <a:r>
                        <a:rPr lang="es-ES" sz="1600" baseline="0" smtClean="0"/>
                        <a:t> software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28572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Gestión de la configuración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10689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Gestión de ingeniería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0871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Proceso de ingeniería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96526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Herramientas y métodos de ingeniería 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510508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Calidad</a:t>
                      </a:r>
                      <a:r>
                        <a:rPr lang="es-ES" sz="1600" baseline="0" dirty="0" smtClean="0"/>
                        <a:t> 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158143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Práctica profesional de la ingeniería 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04764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Economía 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67607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Fundamentos de computación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19310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Fundamentos matemáticos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609177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Fundamentos de ingeniería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51470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37829"/>
              </p:ext>
            </p:extLst>
          </p:nvPr>
        </p:nvGraphicFramePr>
        <p:xfrm>
          <a:off x="6128323" y="1040334"/>
          <a:ext cx="4979944" cy="2824376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9944">
                  <a:extLst>
                    <a:ext uri="{9D8B030D-6E8A-4147-A177-3AD203B41FA5}">
                      <a16:colId xmlns:a16="http://schemas.microsoft.com/office/drawing/2014/main" val="2407728112"/>
                    </a:ext>
                  </a:extLst>
                </a:gridCol>
              </a:tblGrid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Fundamentos diseño </a:t>
                      </a:r>
                      <a:r>
                        <a:rPr lang="es-ES" sz="1600" smtClean="0"/>
                        <a:t>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75013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smtClean="0"/>
                        <a:t>Temas clave en diseño de software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67954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Estructura y arquitectura del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959202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Diseño de interfaces </a:t>
                      </a:r>
                      <a:r>
                        <a:rPr lang="es-ES" sz="1600" smtClean="0"/>
                        <a:t>de usuario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70225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Análisis y evaluación de la </a:t>
                      </a:r>
                      <a:r>
                        <a:rPr lang="es-ES" sz="1600" dirty="0" err="1" smtClean="0"/>
                        <a:t>cadlidad</a:t>
                      </a:r>
                      <a:r>
                        <a:rPr lang="es-ES" sz="1600" dirty="0" smtClean="0"/>
                        <a:t> de diseño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28572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Notaciones de diseño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10689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Métodos y estrategias de diseño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0871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Herramientas de diseño de software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96526"/>
                  </a:ext>
                </a:extLst>
              </a:tr>
            </a:tbl>
          </a:graphicData>
        </a:graphic>
      </p:graphicFrame>
      <p:sp>
        <p:nvSpPr>
          <p:cNvPr id="8" name="Rectángulo 7"/>
          <p:cNvSpPr/>
          <p:nvPr/>
        </p:nvSpPr>
        <p:spPr>
          <a:xfrm>
            <a:off x="2627630" y="1744395"/>
            <a:ext cx="3213100" cy="3892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/>
          <p:cNvSpPr/>
          <p:nvPr/>
        </p:nvSpPr>
        <p:spPr>
          <a:xfrm>
            <a:off x="6115050" y="1744395"/>
            <a:ext cx="3267075" cy="3892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7531417" y="4059898"/>
          <a:ext cx="4560570" cy="1412188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60570">
                  <a:extLst>
                    <a:ext uri="{9D8B030D-6E8A-4147-A177-3AD203B41FA5}">
                      <a16:colId xmlns:a16="http://schemas.microsoft.com/office/drawing/2014/main" val="2407728112"/>
                    </a:ext>
                  </a:extLst>
                </a:gridCol>
              </a:tblGrid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Estructura y puntos de vista arquitectónicos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275013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Estilos arquitectónicos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67954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Patrones de diseño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959202"/>
                  </a:ext>
                </a:extLst>
              </a:tr>
              <a:tr h="353047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Familias de programas y </a:t>
                      </a:r>
                      <a:r>
                        <a:rPr lang="es-ES" sz="1600" dirty="0" err="1" smtClean="0"/>
                        <a:t>frameworks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70225"/>
                  </a:ext>
                </a:extLst>
              </a:tr>
            </a:tbl>
          </a:graphicData>
        </a:graphic>
      </p:graphicFrame>
      <p:cxnSp>
        <p:nvCxnSpPr>
          <p:cNvPr id="12" name="Conector recto 11"/>
          <p:cNvCxnSpPr>
            <a:stCxn id="9" idx="2"/>
            <a:endCxn id="10" idx="0"/>
          </p:cNvCxnSpPr>
          <p:nvPr/>
        </p:nvCxnSpPr>
        <p:spPr>
          <a:xfrm>
            <a:off x="7748588" y="2133600"/>
            <a:ext cx="2063114" cy="192629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8" idx="3"/>
            <a:endCxn id="9" idx="1"/>
          </p:cNvCxnSpPr>
          <p:nvPr/>
        </p:nvCxnSpPr>
        <p:spPr>
          <a:xfrm>
            <a:off x="5840730" y="1938998"/>
            <a:ext cx="2743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0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708" y="400598"/>
            <a:ext cx="10515600" cy="1325563"/>
          </a:xfrm>
        </p:spPr>
        <p:txBody>
          <a:bodyPr/>
          <a:lstStyle/>
          <a:p>
            <a:r>
              <a:rPr lang="es-ES" dirty="0" smtClean="0"/>
              <a:t>Congresos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2847" y="1625714"/>
            <a:ext cx="10515600" cy="2757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 smtClean="0"/>
              <a:t>40 publicaciones derivadas de congresos</a:t>
            </a:r>
          </a:p>
          <a:p>
            <a:pPr marL="0" indent="0">
              <a:buNone/>
            </a:pPr>
            <a:r>
              <a:rPr lang="es-ES" sz="2400" dirty="0" smtClean="0"/>
              <a:t>39 participaciones en congresos</a:t>
            </a:r>
          </a:p>
          <a:p>
            <a:pPr marL="0" indent="0">
              <a:buNone/>
            </a:pPr>
            <a:r>
              <a:rPr lang="es-ES" sz="2400" dirty="0" smtClean="0"/>
              <a:t>9 tutoriales impartidos en conferencias</a:t>
            </a:r>
          </a:p>
          <a:p>
            <a:pPr marL="0" indent="0">
              <a:buNone/>
            </a:pPr>
            <a:r>
              <a:rPr lang="es-ES" sz="2400" dirty="0"/>
              <a:t>2 </a:t>
            </a:r>
            <a:r>
              <a:rPr lang="es-ES" sz="2400" dirty="0" err="1"/>
              <a:t>Best</a:t>
            </a:r>
            <a:r>
              <a:rPr lang="es-ES" sz="2400" dirty="0"/>
              <a:t> </a:t>
            </a:r>
            <a:r>
              <a:rPr lang="es-ES" sz="2400" dirty="0" err="1"/>
              <a:t>paper</a:t>
            </a:r>
            <a:r>
              <a:rPr lang="es-ES" sz="2400" dirty="0"/>
              <a:t> </a:t>
            </a:r>
            <a:r>
              <a:rPr lang="es-ES" sz="2400" dirty="0" err="1"/>
              <a:t>awards</a:t>
            </a:r>
            <a:endParaRPr lang="es-ES" sz="2400" dirty="0"/>
          </a:p>
          <a:p>
            <a:pPr marL="457200" lvl="1" indent="0">
              <a:buNone/>
            </a:pPr>
            <a:r>
              <a:rPr lang="es-ES" sz="2000" dirty="0"/>
              <a:t>10th International </a:t>
            </a:r>
            <a:r>
              <a:rPr lang="es-ES" sz="2000" dirty="0" err="1"/>
              <a:t>conference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Semantics</a:t>
            </a:r>
            <a:r>
              <a:rPr lang="es-ES" sz="2000" dirty="0"/>
              <a:t> </a:t>
            </a:r>
            <a:r>
              <a:rPr lang="es-ES" sz="2000" dirty="0" err="1"/>
              <a:t>Systems</a:t>
            </a:r>
            <a:r>
              <a:rPr lang="es-ES" sz="2000" dirty="0"/>
              <a:t>, 2014</a:t>
            </a:r>
          </a:p>
          <a:p>
            <a:pPr marL="457200" lvl="1" indent="0">
              <a:buNone/>
            </a:pPr>
            <a:r>
              <a:rPr lang="es-ES" sz="2000" dirty="0" smtClean="0"/>
              <a:t>16th Extended </a:t>
            </a:r>
            <a:r>
              <a:rPr lang="es-ES" sz="2000" dirty="0" err="1"/>
              <a:t>Semantic</a:t>
            </a:r>
            <a:r>
              <a:rPr lang="es-ES" sz="2000" dirty="0"/>
              <a:t> Web </a:t>
            </a:r>
            <a:r>
              <a:rPr lang="es-ES" sz="2000" dirty="0" err="1"/>
              <a:t>Conference</a:t>
            </a:r>
            <a:r>
              <a:rPr lang="es-ES" sz="2000" dirty="0"/>
              <a:t> (ESWC), 2019</a:t>
            </a:r>
          </a:p>
          <a:p>
            <a:pPr marL="0" indent="0">
              <a:buNone/>
            </a:pPr>
            <a:r>
              <a:rPr lang="es-ES" sz="2400" dirty="0" smtClean="0"/>
              <a:t>11 invitaciones a conferencias</a:t>
            </a:r>
          </a:p>
          <a:p>
            <a:pPr marL="0" indent="0">
              <a:buNone/>
            </a:pPr>
            <a:r>
              <a:rPr lang="es-ES" sz="2400" dirty="0" smtClean="0"/>
              <a:t>4 invitaciones como </a:t>
            </a:r>
            <a:r>
              <a:rPr lang="es-ES" sz="2400" i="1" dirty="0" err="1" smtClean="0"/>
              <a:t>Keynote</a:t>
            </a:r>
            <a:r>
              <a:rPr lang="es-ES" sz="2400" i="1" dirty="0" smtClean="0"/>
              <a:t> Speaker</a:t>
            </a:r>
          </a:p>
          <a:p>
            <a:pPr marL="457200" lvl="1" indent="0">
              <a:buNone/>
            </a:pPr>
            <a:r>
              <a:rPr lang="nb-NO" sz="2000" dirty="0"/>
              <a:t>HELDIG Digital Humanities </a:t>
            </a:r>
            <a:r>
              <a:rPr lang="nb-NO" sz="2000" dirty="0" smtClean="0"/>
              <a:t>Summit, 2019</a:t>
            </a:r>
          </a:p>
          <a:p>
            <a:pPr marL="457200" lvl="1" indent="0">
              <a:buNone/>
            </a:pPr>
            <a:r>
              <a:rPr lang="en-GB" sz="2000" dirty="0" err="1" smtClean="0"/>
              <a:t>Iberoamerican</a:t>
            </a:r>
            <a:r>
              <a:rPr lang="en-GB" sz="2000" dirty="0" smtClean="0"/>
              <a:t> Conf. </a:t>
            </a:r>
            <a:r>
              <a:rPr lang="en-GB" sz="2000" dirty="0"/>
              <a:t>on Knowledge Graphs and Semantic </a:t>
            </a:r>
            <a:r>
              <a:rPr lang="en-GB" sz="2000" dirty="0" smtClean="0"/>
              <a:t>Web, 2019</a:t>
            </a:r>
          </a:p>
          <a:p>
            <a:pPr marL="457200" lvl="1" indent="0">
              <a:buNone/>
            </a:pPr>
            <a:r>
              <a:rPr lang="en-GB" sz="2000" dirty="0"/>
              <a:t>Workshop on semantic web and linked open </a:t>
            </a:r>
            <a:r>
              <a:rPr lang="en-GB" sz="2000" dirty="0" smtClean="0"/>
              <a:t>data, 2013</a:t>
            </a:r>
          </a:p>
          <a:p>
            <a:pPr marL="457200" lvl="1" indent="0">
              <a:buNone/>
            </a:pPr>
            <a:r>
              <a:rPr lang="es-ES" sz="2000" dirty="0"/>
              <a:t>ESA-EUSC (</a:t>
            </a:r>
            <a:r>
              <a:rPr lang="es-ES" sz="2000" dirty="0" err="1"/>
              <a:t>European</a:t>
            </a:r>
            <a:r>
              <a:rPr lang="es-ES" sz="2000" dirty="0"/>
              <a:t> </a:t>
            </a:r>
            <a:r>
              <a:rPr lang="es-ES" sz="2000" dirty="0" err="1"/>
              <a:t>Space</a:t>
            </a:r>
            <a:r>
              <a:rPr lang="es-ES" sz="2000" dirty="0"/>
              <a:t> Agency-</a:t>
            </a:r>
            <a:r>
              <a:rPr lang="es-ES" sz="2000" dirty="0" err="1"/>
              <a:t>European</a:t>
            </a:r>
            <a:r>
              <a:rPr lang="es-ES" sz="2000" dirty="0"/>
              <a:t> </a:t>
            </a:r>
            <a:r>
              <a:rPr lang="es-ES" sz="2000" dirty="0" err="1"/>
              <a:t>Union</a:t>
            </a:r>
            <a:r>
              <a:rPr lang="es-ES" sz="2000" dirty="0"/>
              <a:t> </a:t>
            </a:r>
            <a:r>
              <a:rPr lang="es-ES" sz="2000" dirty="0" err="1"/>
              <a:t>Satellite</a:t>
            </a:r>
            <a:r>
              <a:rPr lang="es-ES" sz="2000" dirty="0"/>
              <a:t> Center) </a:t>
            </a:r>
            <a:r>
              <a:rPr lang="es-ES" sz="2000" dirty="0" smtClean="0"/>
              <a:t>2008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855" y="2008304"/>
            <a:ext cx="2729154" cy="15179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8857855" y="3818483"/>
            <a:ext cx="2729154" cy="14953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159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65" y="4029246"/>
            <a:ext cx="3159997" cy="1277446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2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97" y="2946400"/>
            <a:ext cx="1101408" cy="1101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78" y="4491038"/>
            <a:ext cx="1481137" cy="14811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Otras referencias curriculares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283" y="1620837"/>
            <a:ext cx="10935728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IFIP </a:t>
            </a:r>
            <a:r>
              <a:rPr lang="es-ES" dirty="0" err="1" smtClean="0"/>
              <a:t>Informatics</a:t>
            </a:r>
            <a:r>
              <a:rPr lang="es-ES" dirty="0" smtClean="0"/>
              <a:t> </a:t>
            </a:r>
            <a:r>
              <a:rPr lang="es-ES" dirty="0" err="1" smtClean="0"/>
              <a:t>Curricula</a:t>
            </a:r>
            <a:r>
              <a:rPr lang="es-ES" dirty="0" smtClean="0"/>
              <a:t> (ICF 2001)</a:t>
            </a:r>
          </a:p>
          <a:p>
            <a:pPr marL="457200" lvl="1" indent="0">
              <a:buNone/>
            </a:pPr>
            <a:r>
              <a:rPr lang="es-ES" dirty="0" smtClean="0"/>
              <a:t>MAP-03 (arquitectura de sistemas </a:t>
            </a:r>
            <a:r>
              <a:rPr lang="es-ES" dirty="0" err="1" smtClean="0"/>
              <a:t>softwarre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MAP-13 (desarrollo de software)</a:t>
            </a:r>
          </a:p>
          <a:p>
            <a:pPr marL="0" indent="0">
              <a:buNone/>
            </a:pPr>
            <a:r>
              <a:rPr lang="es-ES" dirty="0" smtClean="0"/>
              <a:t>IASA Global (Asociación Internacional de arquitectos IT)</a:t>
            </a:r>
          </a:p>
          <a:p>
            <a:pPr marL="457200" lvl="1" indent="0">
              <a:buNone/>
            </a:pPr>
            <a:r>
              <a:rPr lang="es-ES" dirty="0" err="1" smtClean="0"/>
              <a:t>ITABoK</a:t>
            </a:r>
            <a:r>
              <a:rPr lang="es-ES" dirty="0" smtClean="0"/>
              <a:t> 3.0</a:t>
            </a:r>
          </a:p>
          <a:p>
            <a:pPr marL="914400" lvl="2" indent="0">
              <a:buNone/>
            </a:pPr>
            <a:r>
              <a:rPr lang="es-ES" dirty="0" smtClean="0"/>
              <a:t>5 pilares: Estrategia de negocios, dinámicas humanas, diseño, Entorno TI, atributos de calidad</a:t>
            </a:r>
          </a:p>
          <a:p>
            <a:pPr marL="914400" lvl="2" indent="0">
              <a:buNone/>
            </a:pPr>
            <a:r>
              <a:rPr lang="es-ES" dirty="0" smtClean="0"/>
              <a:t>4 especialidades: arquitectura de negocios, información, infraestructura, software </a:t>
            </a:r>
          </a:p>
          <a:p>
            <a:pPr marL="0" indent="0">
              <a:buNone/>
            </a:pPr>
            <a:r>
              <a:rPr lang="es-ES" dirty="0" err="1" smtClean="0"/>
              <a:t>iSAQB</a:t>
            </a:r>
            <a:r>
              <a:rPr lang="es-ES" dirty="0" smtClean="0"/>
              <a:t> (International Software </a:t>
            </a:r>
            <a:r>
              <a:rPr lang="es-ES" dirty="0" err="1" smtClean="0"/>
              <a:t>Architecture</a:t>
            </a:r>
            <a:r>
              <a:rPr lang="es-ES" dirty="0" smtClean="0"/>
              <a:t> </a:t>
            </a:r>
            <a:r>
              <a:rPr lang="es-ES" dirty="0" err="1" smtClean="0"/>
              <a:t>Qualification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Certificados CPSA-</a:t>
            </a:r>
            <a:r>
              <a:rPr lang="es-ES" dirty="0" err="1" smtClean="0"/>
              <a:t>Foundational</a:t>
            </a:r>
            <a:r>
              <a:rPr lang="es-ES" dirty="0" smtClean="0"/>
              <a:t>, </a:t>
            </a:r>
            <a:r>
              <a:rPr lang="es-ES" dirty="0" err="1" smtClean="0"/>
              <a:t>advanced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Libro "</a:t>
            </a:r>
            <a:r>
              <a:rPr lang="es-ES" i="1" dirty="0" smtClean="0"/>
              <a:t>Software </a:t>
            </a:r>
            <a:r>
              <a:rPr lang="es-ES" i="1" dirty="0" err="1" smtClean="0"/>
              <a:t>architecture</a:t>
            </a:r>
            <a:r>
              <a:rPr lang="es-ES" i="1" dirty="0" smtClean="0"/>
              <a:t> </a:t>
            </a:r>
            <a:r>
              <a:rPr lang="es-ES" i="1" dirty="0" err="1" smtClean="0"/>
              <a:t>fundamentals</a:t>
            </a:r>
            <a:r>
              <a:rPr lang="es-ES" dirty="0" smtClean="0"/>
              <a:t>", 2019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94" y="1491774"/>
            <a:ext cx="2034369" cy="1009650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99" y="5020820"/>
            <a:ext cx="1233361" cy="1601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416" y="365125"/>
            <a:ext cx="10958384" cy="1325563"/>
          </a:xfrm>
        </p:spPr>
        <p:txBody>
          <a:bodyPr/>
          <a:lstStyle/>
          <a:p>
            <a:r>
              <a:rPr lang="es-ES" dirty="0" smtClean="0"/>
              <a:t>ASW en otras universidades </a:t>
            </a:r>
            <a:r>
              <a:rPr lang="es-ES" dirty="0" smtClean="0"/>
              <a:t>internacionales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416" y="1825625"/>
            <a:ext cx="10958384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Dentro de Ingeniería del Software</a:t>
            </a:r>
          </a:p>
          <a:p>
            <a:pPr marL="457200" lvl="1" indent="0">
              <a:buNone/>
            </a:pPr>
            <a:r>
              <a:rPr lang="es-ES" dirty="0"/>
              <a:t>Ejemplos:</a:t>
            </a:r>
          </a:p>
          <a:p>
            <a:pPr marL="914400" lvl="2" indent="0">
              <a:buNone/>
            </a:pPr>
            <a:r>
              <a:rPr lang="es-ES" dirty="0" smtClean="0"/>
              <a:t>Rochester </a:t>
            </a:r>
            <a:r>
              <a:rPr lang="es-ES" dirty="0" err="1" smtClean="0"/>
              <a:t>Institute</a:t>
            </a:r>
            <a:r>
              <a:rPr lang="es-ES" dirty="0" smtClean="0"/>
              <a:t> of </a:t>
            </a:r>
            <a:r>
              <a:rPr lang="es-ES" dirty="0" err="1" smtClean="0"/>
              <a:t>Technology</a:t>
            </a:r>
            <a:r>
              <a:rPr lang="es-ES" dirty="0" smtClean="0"/>
              <a:t>: "</a:t>
            </a:r>
            <a:r>
              <a:rPr lang="es-ES" i="1" dirty="0" smtClean="0"/>
              <a:t>Software </a:t>
            </a:r>
            <a:r>
              <a:rPr lang="es-ES" i="1" dirty="0" err="1" smtClean="0"/>
              <a:t>architecture</a:t>
            </a:r>
            <a:r>
              <a:rPr lang="es-ES" dirty="0" smtClean="0"/>
              <a:t>" (optativa)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Unida a otras asignaturas</a:t>
            </a:r>
          </a:p>
          <a:p>
            <a:pPr marL="457200" lvl="1" indent="0">
              <a:buNone/>
            </a:pPr>
            <a:r>
              <a:rPr lang="es-ES" dirty="0"/>
              <a:t>Ejemplos</a:t>
            </a:r>
          </a:p>
          <a:p>
            <a:pPr marL="914400" lvl="2" indent="0">
              <a:buNone/>
            </a:pPr>
            <a:r>
              <a:rPr lang="es-ES" dirty="0" smtClean="0"/>
              <a:t>CMU y Georgia </a:t>
            </a:r>
            <a:r>
              <a:rPr lang="es-ES" dirty="0" err="1" smtClean="0"/>
              <a:t>Tech</a:t>
            </a:r>
            <a:r>
              <a:rPr lang="es-ES" dirty="0" smtClean="0"/>
              <a:t>: </a:t>
            </a:r>
            <a:r>
              <a:rPr lang="es-ES" i="1" dirty="0"/>
              <a:t>Software </a:t>
            </a:r>
            <a:r>
              <a:rPr lang="es-ES" i="1" dirty="0" err="1"/>
              <a:t>Architecture</a:t>
            </a:r>
            <a:r>
              <a:rPr lang="es-ES" i="1" dirty="0"/>
              <a:t> and </a:t>
            </a:r>
            <a:r>
              <a:rPr lang="es-ES" i="1" dirty="0" err="1" smtClean="0"/>
              <a:t>Design</a:t>
            </a:r>
            <a:endParaRPr lang="es-ES" i="1" dirty="0" smtClean="0"/>
          </a:p>
          <a:p>
            <a:pPr marL="0" indent="0">
              <a:buNone/>
            </a:pPr>
            <a:r>
              <a:rPr lang="es-ES" dirty="0" smtClean="0"/>
              <a:t>Asignatura </a:t>
            </a:r>
            <a:r>
              <a:rPr lang="es-ES" dirty="0"/>
              <a:t>específica "Arquitectura del Software"</a:t>
            </a:r>
          </a:p>
          <a:p>
            <a:pPr marL="457200" lvl="1" indent="0">
              <a:buNone/>
            </a:pPr>
            <a:r>
              <a:rPr lang="es-ES" dirty="0"/>
              <a:t>Ejemplos: </a:t>
            </a:r>
          </a:p>
          <a:p>
            <a:pPr marL="914400" lvl="2" indent="0">
              <a:buNone/>
            </a:pPr>
            <a:r>
              <a:rPr lang="es-ES" dirty="0" smtClean="0"/>
              <a:t>Univ. de Alberta (</a:t>
            </a:r>
            <a:r>
              <a:rPr lang="es-ES" dirty="0" err="1" smtClean="0"/>
              <a:t>Coursera</a:t>
            </a:r>
            <a:r>
              <a:rPr lang="es-ES" dirty="0" smtClean="0"/>
              <a:t>): "</a:t>
            </a:r>
            <a:r>
              <a:rPr lang="es-ES" i="1" dirty="0" smtClean="0"/>
              <a:t>Software </a:t>
            </a:r>
            <a:r>
              <a:rPr lang="es-ES" i="1" dirty="0" err="1" smtClean="0"/>
              <a:t>architecture</a:t>
            </a:r>
            <a:r>
              <a:rPr lang="es-ES" dirty="0" smtClean="0"/>
              <a:t>"</a:t>
            </a: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9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3697" y="365125"/>
            <a:ext cx="10810103" cy="1325563"/>
          </a:xfrm>
        </p:spPr>
        <p:txBody>
          <a:bodyPr/>
          <a:lstStyle/>
          <a:p>
            <a:r>
              <a:rPr lang="es-ES" dirty="0" smtClean="0"/>
              <a:t>ASW en otras universidades </a:t>
            </a:r>
            <a:r>
              <a:rPr lang="es-ES" dirty="0" smtClean="0"/>
              <a:t>nacionales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3697" y="1825625"/>
            <a:ext cx="10810103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Dentro de Ingeniería del Software</a:t>
            </a:r>
          </a:p>
          <a:p>
            <a:pPr marL="457200" lvl="1" indent="0">
              <a:buNone/>
            </a:pPr>
            <a:r>
              <a:rPr lang="es-ES" dirty="0" smtClean="0"/>
              <a:t>Ejemplos:</a:t>
            </a:r>
          </a:p>
          <a:p>
            <a:pPr marL="914400" lvl="2" indent="0">
              <a:buNone/>
            </a:pPr>
            <a:r>
              <a:rPr lang="es-ES" dirty="0" smtClean="0"/>
              <a:t>UCLM: </a:t>
            </a:r>
            <a:r>
              <a:rPr lang="es-ES" i="1" dirty="0" smtClean="0"/>
              <a:t>"Diseño de Software", "Ingeniería del Software I", "Ingeniería del Software II"</a:t>
            </a:r>
          </a:p>
          <a:p>
            <a:pPr marL="0" indent="0">
              <a:buNone/>
            </a:pPr>
            <a:r>
              <a:rPr lang="es-ES" dirty="0" smtClean="0"/>
              <a:t>Unida a otras asignaturas</a:t>
            </a:r>
          </a:p>
          <a:p>
            <a:pPr marL="457200" lvl="1" indent="0">
              <a:buNone/>
            </a:pPr>
            <a:r>
              <a:rPr lang="es-ES" dirty="0" smtClean="0"/>
              <a:t>Ejemplos</a:t>
            </a:r>
          </a:p>
          <a:p>
            <a:pPr marL="914400" lvl="2" indent="0">
              <a:buNone/>
            </a:pPr>
            <a:r>
              <a:rPr lang="es-ES" dirty="0" smtClean="0"/>
              <a:t>UPM: "</a:t>
            </a:r>
            <a:r>
              <a:rPr lang="es-ES" i="1" dirty="0" smtClean="0"/>
              <a:t>Arquitectura y diseño software</a:t>
            </a:r>
            <a:r>
              <a:rPr lang="es-ES" dirty="0" smtClean="0"/>
              <a:t>"</a:t>
            </a:r>
          </a:p>
          <a:p>
            <a:pPr marL="914400" lvl="2" indent="0">
              <a:buNone/>
            </a:pPr>
            <a:r>
              <a:rPr lang="es-ES" dirty="0" smtClean="0"/>
              <a:t>U. Sevilla: "</a:t>
            </a:r>
            <a:r>
              <a:rPr lang="es-ES" i="1" dirty="0" smtClean="0"/>
              <a:t>Arquitectura e integración de sistemas software</a:t>
            </a:r>
            <a:r>
              <a:rPr lang="es-ES" dirty="0" smtClean="0"/>
              <a:t>"</a:t>
            </a:r>
          </a:p>
          <a:p>
            <a:pPr marL="0" indent="0">
              <a:buNone/>
            </a:pPr>
            <a:r>
              <a:rPr lang="es-ES" dirty="0" smtClean="0"/>
              <a:t>Asignatura específica "Arquitectura del Software"</a:t>
            </a:r>
          </a:p>
          <a:p>
            <a:pPr marL="457200" lvl="1" indent="0">
              <a:buNone/>
            </a:pPr>
            <a:r>
              <a:rPr lang="es-ES" dirty="0" smtClean="0"/>
              <a:t>Ejemplos: </a:t>
            </a:r>
          </a:p>
          <a:p>
            <a:pPr marL="914400" lvl="2" indent="0">
              <a:buNone/>
            </a:pPr>
            <a:r>
              <a:rPr lang="es-ES" dirty="0" smtClean="0"/>
              <a:t>UPC. "</a:t>
            </a:r>
            <a:r>
              <a:rPr lang="es-ES" i="1" dirty="0" smtClean="0"/>
              <a:t>Arquitectura del software</a:t>
            </a:r>
            <a:r>
              <a:rPr lang="es-ES" dirty="0" smtClean="0"/>
              <a:t>"</a:t>
            </a:r>
            <a:endParaRPr lang="en-GB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933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5983111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397956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Historial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docente - concepto y referencias curriculares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56" y="179930"/>
            <a:ext cx="10515600" cy="1325563"/>
          </a:xfrm>
        </p:spPr>
        <p:txBody>
          <a:bodyPr/>
          <a:lstStyle/>
          <a:p>
            <a:r>
              <a:rPr lang="es-ES" dirty="0" smtClean="0"/>
              <a:t>Contenidos - Resultados de aprendizaje</a:t>
            </a:r>
            <a:endParaRPr lang="en-GB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752018"/>
              </p:ext>
            </p:extLst>
          </p:nvPr>
        </p:nvGraphicFramePr>
        <p:xfrm>
          <a:off x="1053296" y="1243653"/>
          <a:ext cx="8535035" cy="545408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10228">
                  <a:extLst>
                    <a:ext uri="{9D8B030D-6E8A-4147-A177-3AD203B41FA5}">
                      <a16:colId xmlns:a16="http://schemas.microsoft.com/office/drawing/2014/main" val="104975934"/>
                    </a:ext>
                  </a:extLst>
                </a:gridCol>
                <a:gridCol w="451193">
                  <a:extLst>
                    <a:ext uri="{9D8B030D-6E8A-4147-A177-3AD203B41FA5}">
                      <a16:colId xmlns:a16="http://schemas.microsoft.com/office/drawing/2014/main" val="2179771014"/>
                    </a:ext>
                  </a:extLst>
                </a:gridCol>
                <a:gridCol w="601796">
                  <a:extLst>
                    <a:ext uri="{9D8B030D-6E8A-4147-A177-3AD203B41FA5}">
                      <a16:colId xmlns:a16="http://schemas.microsoft.com/office/drawing/2014/main" val="568404114"/>
                    </a:ext>
                  </a:extLst>
                </a:gridCol>
                <a:gridCol w="654645">
                  <a:extLst>
                    <a:ext uri="{9D8B030D-6E8A-4147-A177-3AD203B41FA5}">
                      <a16:colId xmlns:a16="http://schemas.microsoft.com/office/drawing/2014/main" val="927879188"/>
                    </a:ext>
                  </a:extLst>
                </a:gridCol>
                <a:gridCol w="465805">
                  <a:extLst>
                    <a:ext uri="{9D8B030D-6E8A-4147-A177-3AD203B41FA5}">
                      <a16:colId xmlns:a16="http://schemas.microsoft.com/office/drawing/2014/main" val="711429995"/>
                    </a:ext>
                  </a:extLst>
                </a:gridCol>
                <a:gridCol w="742769">
                  <a:extLst>
                    <a:ext uri="{9D8B030D-6E8A-4147-A177-3AD203B41FA5}">
                      <a16:colId xmlns:a16="http://schemas.microsoft.com/office/drawing/2014/main" val="2735400164"/>
                    </a:ext>
                  </a:extLst>
                </a:gridCol>
                <a:gridCol w="579109">
                  <a:extLst>
                    <a:ext uri="{9D8B030D-6E8A-4147-A177-3AD203B41FA5}">
                      <a16:colId xmlns:a16="http://schemas.microsoft.com/office/drawing/2014/main" val="3561042214"/>
                    </a:ext>
                  </a:extLst>
                </a:gridCol>
                <a:gridCol w="730181">
                  <a:extLst>
                    <a:ext uri="{9D8B030D-6E8A-4147-A177-3AD203B41FA5}">
                      <a16:colId xmlns:a16="http://schemas.microsoft.com/office/drawing/2014/main" val="1231568939"/>
                    </a:ext>
                  </a:extLst>
                </a:gridCol>
                <a:gridCol w="604287">
                  <a:extLst>
                    <a:ext uri="{9D8B030D-6E8A-4147-A177-3AD203B41FA5}">
                      <a16:colId xmlns:a16="http://schemas.microsoft.com/office/drawing/2014/main" val="498160527"/>
                    </a:ext>
                  </a:extLst>
                </a:gridCol>
                <a:gridCol w="805717">
                  <a:extLst>
                    <a:ext uri="{9D8B030D-6E8A-4147-A177-3AD203B41FA5}">
                      <a16:colId xmlns:a16="http://schemas.microsoft.com/office/drawing/2014/main" val="3445480720"/>
                    </a:ext>
                  </a:extLst>
                </a:gridCol>
                <a:gridCol w="780538">
                  <a:extLst>
                    <a:ext uri="{9D8B030D-6E8A-4147-A177-3AD203B41FA5}">
                      <a16:colId xmlns:a16="http://schemas.microsoft.com/office/drawing/2014/main" val="3472191834"/>
                    </a:ext>
                  </a:extLst>
                </a:gridCol>
                <a:gridCol w="604287">
                  <a:extLst>
                    <a:ext uri="{9D8B030D-6E8A-4147-A177-3AD203B41FA5}">
                      <a16:colId xmlns:a16="http://schemas.microsoft.com/office/drawing/2014/main" val="3868282272"/>
                    </a:ext>
                  </a:extLst>
                </a:gridCol>
                <a:gridCol w="704480">
                  <a:extLst>
                    <a:ext uri="{9D8B030D-6E8A-4147-A177-3AD203B41FA5}">
                      <a16:colId xmlns:a16="http://schemas.microsoft.com/office/drawing/2014/main" val="1112123604"/>
                    </a:ext>
                  </a:extLst>
                </a:gridCol>
              </a:tblGrid>
              <a:tr h="1430728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Definiciones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Comunicando la arquitectura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Rol arquitecto y </a:t>
                      </a:r>
                      <a:r>
                        <a:rPr lang="es-ES" sz="1400" dirty="0" err="1" smtClean="0"/>
                        <a:t>stakehlders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Atributos de calidad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Creación y validación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Técnicas de arquitectura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Construcción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Modularidad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Componentes: monolito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Componentes: distribuidos y </a:t>
                      </a:r>
                    </a:p>
                    <a:p>
                      <a:r>
                        <a:rPr lang="es-ES" sz="1400" i="1" dirty="0" err="1" smtClean="0"/>
                        <a:t>big</a:t>
                      </a:r>
                      <a:r>
                        <a:rPr lang="es-ES" sz="1400" i="1" dirty="0" smtClean="0"/>
                        <a:t> data</a:t>
                      </a:r>
                      <a:endParaRPr lang="en-GB" sz="1400" i="1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Disposición</a:t>
                      </a:r>
                      <a:endParaRPr lang="en-GB" sz="14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Entorno empresarial</a:t>
                      </a:r>
                      <a:endParaRPr lang="en-GB" sz="14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2843133559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r>
                        <a:rPr lang="es-ES" sz="1100" dirty="0" smtClean="0"/>
                        <a:t>RA.IS-1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651381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r>
                        <a:rPr lang="es-ES" sz="1100" dirty="0" smtClean="0"/>
                        <a:t>RA.IS-2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51804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r>
                        <a:rPr lang="es-ES" sz="1100" dirty="0" smtClean="0"/>
                        <a:t>RA.IS-3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98163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RA.IS-4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898818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RA.IS-5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63994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RA.IS-6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7348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RA.IS-7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65804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RA.IS-8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74101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RA.IS-9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678526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RA.IS-10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29198"/>
                  </a:ext>
                </a:extLst>
              </a:tr>
              <a:tr h="314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/>
                        <a:t>RA.IS-11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85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71" y="3897702"/>
            <a:ext cx="3684931" cy="2072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1021" y="365125"/>
            <a:ext cx="11062779" cy="1325563"/>
          </a:xfrm>
        </p:spPr>
        <p:txBody>
          <a:bodyPr/>
          <a:lstStyle/>
          <a:p>
            <a:r>
              <a:rPr lang="es-ES" dirty="0" err="1" smtClean="0"/>
              <a:t>Hackathones</a:t>
            </a:r>
            <a:r>
              <a:rPr lang="es-ES" dirty="0" smtClean="0"/>
              <a:t> y similares</a:t>
            </a:r>
            <a:endParaRPr lang="en-GB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8" y="1429553"/>
            <a:ext cx="2637954" cy="197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91" y="3889391"/>
            <a:ext cx="793483" cy="2072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89" y="1418891"/>
            <a:ext cx="2968262" cy="19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32" y="1392413"/>
            <a:ext cx="4754015" cy="200564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9" y="4002887"/>
            <a:ext cx="5814359" cy="140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7" name="Tabla 16"/>
          <p:cNvGraphicFramePr>
            <a:graphicFrameLocks noGrp="1"/>
          </p:cNvGraphicFramePr>
          <p:nvPr/>
        </p:nvGraphicFramePr>
        <p:xfrm>
          <a:off x="0" y="-5080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05">
                  <a:extLst>
                    <a:ext uri="{9D8B030D-6E8A-4147-A177-3AD203B41FA5}">
                      <a16:colId xmlns:a16="http://schemas.microsoft.com/office/drawing/2014/main" val="3759886900"/>
                    </a:ext>
                  </a:extLst>
                </a:gridCol>
                <a:gridCol w="4146697">
                  <a:extLst>
                    <a:ext uri="{9D8B030D-6E8A-4147-A177-3AD203B41FA5}">
                      <a16:colId xmlns:a16="http://schemas.microsoft.com/office/drawing/2014/main" val="2239097386"/>
                    </a:ext>
                  </a:extLst>
                </a:gridCol>
                <a:gridCol w="3994298">
                  <a:extLst>
                    <a:ext uri="{9D8B030D-6E8A-4147-A177-3AD203B41FA5}">
                      <a16:colId xmlns:a16="http://schemas.microsoft.com/office/drawing/2014/main" val="2843725105"/>
                    </a:ext>
                  </a:extLst>
                </a:gridCol>
              </a:tblGrid>
              <a:tr h="285044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Historial investigador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</a:t>
                      </a:r>
                      <a:r>
                        <a:rPr lang="es-ES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docente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Proyecto investigador</a:t>
                      </a:r>
                      <a:endParaRPr lang="en-GB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92078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525758" y="3436536"/>
            <a:ext cx="2881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Wikibase</a:t>
            </a:r>
            <a:r>
              <a:rPr lang="es-ES" dirty="0"/>
              <a:t> Summit, NYC, 2018</a:t>
            </a:r>
            <a:endParaRPr lang="en-GB" dirty="0"/>
          </a:p>
        </p:txBody>
      </p:sp>
      <p:sp>
        <p:nvSpPr>
          <p:cNvPr id="11" name="Rectángulo 10"/>
          <p:cNvSpPr/>
          <p:nvPr/>
        </p:nvSpPr>
        <p:spPr>
          <a:xfrm>
            <a:off x="3770024" y="3422529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WikiCite</a:t>
            </a:r>
            <a:r>
              <a:rPr lang="es-ES" dirty="0"/>
              <a:t>, Berkeley, 2018</a:t>
            </a:r>
            <a:endParaRPr lang="en-GB" dirty="0"/>
          </a:p>
        </p:txBody>
      </p:sp>
      <p:sp>
        <p:nvSpPr>
          <p:cNvPr id="12" name="Rectángulo 11"/>
          <p:cNvSpPr/>
          <p:nvPr/>
        </p:nvSpPr>
        <p:spPr>
          <a:xfrm>
            <a:off x="7647341" y="3398381"/>
            <a:ext cx="345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Wikimedia</a:t>
            </a:r>
            <a:r>
              <a:rPr lang="es-ES" dirty="0"/>
              <a:t> </a:t>
            </a:r>
            <a:r>
              <a:rPr lang="es-ES" dirty="0" err="1"/>
              <a:t>Hackathon</a:t>
            </a:r>
            <a:r>
              <a:rPr lang="es-ES" dirty="0"/>
              <a:t>, Praga, 2019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310508" y="5433782"/>
            <a:ext cx="354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Biohackathon</a:t>
            </a:r>
            <a:r>
              <a:rPr lang="es-ES" dirty="0"/>
              <a:t>, Fukuoka, Japón 2019</a:t>
            </a:r>
            <a:endParaRPr lang="en-GB" dirty="0"/>
          </a:p>
        </p:txBody>
      </p:sp>
      <p:sp>
        <p:nvSpPr>
          <p:cNvPr id="18" name="Rectángulo 17"/>
          <p:cNvSpPr/>
          <p:nvPr/>
        </p:nvSpPr>
        <p:spPr>
          <a:xfrm>
            <a:off x="7248093" y="5970476"/>
            <a:ext cx="3738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Virtual </a:t>
            </a:r>
            <a:r>
              <a:rPr lang="es-ES" dirty="0" err="1" smtClean="0"/>
              <a:t>Biohackathon</a:t>
            </a:r>
            <a:r>
              <a:rPr lang="es-ES" dirty="0"/>
              <a:t>, Abril, Nov. 2020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7322856" y="6257661"/>
            <a:ext cx="358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SWAT4HCLS </a:t>
            </a:r>
            <a:r>
              <a:rPr lang="es-ES" dirty="0" err="1"/>
              <a:t>Hackathon</a:t>
            </a:r>
            <a:r>
              <a:rPr lang="es-ES" dirty="0"/>
              <a:t>, Enero, 2020</a:t>
            </a:r>
            <a:endParaRPr lang="en-GB" dirty="0"/>
          </a:p>
        </p:txBody>
      </p:sp>
      <p:sp>
        <p:nvSpPr>
          <p:cNvPr id="21" name="Rectángulo 20"/>
          <p:cNvSpPr/>
          <p:nvPr/>
        </p:nvSpPr>
        <p:spPr>
          <a:xfrm>
            <a:off x="2226108" y="6442327"/>
            <a:ext cx="381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Biohackathon</a:t>
            </a:r>
            <a:r>
              <a:rPr lang="es-ES" dirty="0" smtClean="0"/>
              <a:t> </a:t>
            </a:r>
            <a:r>
              <a:rPr lang="es-ES" dirty="0" err="1" smtClean="0"/>
              <a:t>Europe</a:t>
            </a:r>
            <a:r>
              <a:rPr lang="es-ES" dirty="0" smtClean="0"/>
              <a:t>, </a:t>
            </a:r>
            <a:r>
              <a:rPr lang="es-ES" dirty="0"/>
              <a:t>Barcelona, 2021</a:t>
            </a:r>
            <a:endParaRPr lang="en-GB" dirty="0"/>
          </a:p>
        </p:txBody>
      </p:sp>
      <p:grpSp>
        <p:nvGrpSpPr>
          <p:cNvPr id="25" name="Grupo 24"/>
          <p:cNvGrpSpPr/>
          <p:nvPr/>
        </p:nvGrpSpPr>
        <p:grpSpPr>
          <a:xfrm>
            <a:off x="3407701" y="5879273"/>
            <a:ext cx="914268" cy="563054"/>
            <a:chOff x="396240" y="5720218"/>
            <a:chExt cx="1360538" cy="853867"/>
          </a:xfrm>
        </p:grpSpPr>
        <p:sp>
          <p:nvSpPr>
            <p:cNvPr id="23" name="Rectángulo 22"/>
            <p:cNvSpPr/>
            <p:nvPr/>
          </p:nvSpPr>
          <p:spPr>
            <a:xfrm>
              <a:off x="396240" y="5720218"/>
              <a:ext cx="1360538" cy="8538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1" y="5919878"/>
              <a:ext cx="1259448" cy="537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2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8351</Words>
  <Application>Microsoft Office PowerPoint</Application>
  <PresentationFormat>Panorámica</PresentationFormat>
  <Paragraphs>2599</Paragraphs>
  <Slides>83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Lucida Sans Unicode</vt:lpstr>
      <vt:lpstr>Times</vt:lpstr>
      <vt:lpstr>Times New Roman</vt:lpstr>
      <vt:lpstr>Tema de Office</vt:lpstr>
      <vt:lpstr>Primera prueba Historial académico, docente e investigador Proyecto docente Proyecto investigador</vt:lpstr>
      <vt:lpstr>Parte I Historial académico, docente e investigador</vt:lpstr>
      <vt:lpstr>Datos generales</vt:lpstr>
      <vt:lpstr>Resumen Historial investigador</vt:lpstr>
      <vt:lpstr>Proyectos de investigación (conv. competitivas)</vt:lpstr>
      <vt:lpstr>Contratos investigación con empresas</vt:lpstr>
      <vt:lpstr>Publicaciones</vt:lpstr>
      <vt:lpstr>Congresos</vt:lpstr>
      <vt:lpstr>Hackathones y similares</vt:lpstr>
      <vt:lpstr>Docencia: 1er y 2º ciclo, grados</vt:lpstr>
      <vt:lpstr>Docencia: tercer ciclo y máster</vt:lpstr>
      <vt:lpstr>Trabajos dirigidos</vt:lpstr>
      <vt:lpstr>Otros méritos docentes</vt:lpstr>
      <vt:lpstr>Gestión</vt:lpstr>
      <vt:lpstr>Otras actividades de gestión/revisión</vt:lpstr>
      <vt:lpstr>Línea temporal</vt:lpstr>
      <vt:lpstr>Parte II Proyecto docente "Arquitectura del Software"</vt:lpstr>
      <vt:lpstr>Contenidos</vt:lpstr>
      <vt:lpstr>Universidad de Oviedo</vt:lpstr>
      <vt:lpstr>Universidad de Oviedo - actualidad</vt:lpstr>
      <vt:lpstr>Universidad de Oviedo: Investigación</vt:lpstr>
      <vt:lpstr>Departamento de Informática</vt:lpstr>
      <vt:lpstr>Escuela Ingeniería Informática</vt:lpstr>
      <vt:lpstr>Grado Ingeniería Informática del Software</vt:lpstr>
      <vt:lpstr>Plan de estudios</vt:lpstr>
      <vt:lpstr>Concepto y referencias curriculares</vt:lpstr>
      <vt:lpstr>¿Qué es la arquitectura del software?</vt:lpstr>
      <vt:lpstr>Evolución arquitectura del software</vt:lpstr>
      <vt:lpstr>¿Futuro de la arquitectura del software?</vt:lpstr>
      <vt:lpstr>Referencias curriculares</vt:lpstr>
      <vt:lpstr>¿Cómo se imparte Arquitectura del software?</vt:lpstr>
      <vt:lpstr>Relación con otras materias</vt:lpstr>
      <vt:lpstr>Propuesta docente "Arquitectura del software"</vt:lpstr>
      <vt:lpstr>Competencias</vt:lpstr>
      <vt:lpstr>Resultados de aprendizaje</vt:lpstr>
      <vt:lpstr>Propuesta de contenidos</vt:lpstr>
      <vt:lpstr>Conceptos - unidad 1: Definiciones</vt:lpstr>
      <vt:lpstr>Conceptos - unidad 2: Comunicando la Arquitectura del Software</vt:lpstr>
      <vt:lpstr>Conceptos - unidad 3: Papel del arquitecto del software y stakeholders</vt:lpstr>
      <vt:lpstr>Conceptos - unidad 4: Atributos de calidad</vt:lpstr>
      <vt:lpstr>Conceptos - unidad 5: Creación y validación</vt:lpstr>
      <vt:lpstr>Conceptos - unidad 6: Técnicas</vt:lpstr>
      <vt:lpstr>Taxonomías - unidad 7: Construcción</vt:lpstr>
      <vt:lpstr>Taxonomías - unidad 8: Modularidad</vt:lpstr>
      <vt:lpstr>Taxonomías - Unidad 9 Comportamiento: Monolito</vt:lpstr>
      <vt:lpstr>Taxonomías - unidad 10: Comportamiento: Sistemas  distribuidos y big data</vt:lpstr>
      <vt:lpstr>Taxonomías - unidad 11: Disposición</vt:lpstr>
      <vt:lpstr>Taxonomías - unidad 12: Arquitectura del software en entorno empresarial</vt:lpstr>
      <vt:lpstr>Organización de la asignatura en horas</vt:lpstr>
      <vt:lpstr>Clases expositivas y conferencias</vt:lpstr>
      <vt:lpstr>Seminarios</vt:lpstr>
      <vt:lpstr>Prácticas de laboratorio</vt:lpstr>
      <vt:lpstr>Estructura de sesiones prácticas</vt:lpstr>
      <vt:lpstr>Presentación final</vt:lpstr>
      <vt:lpstr>Concurso "Solid World Challenge"</vt:lpstr>
      <vt:lpstr>Temas de prácticas</vt:lpstr>
      <vt:lpstr>Evaluación</vt:lpstr>
      <vt:lpstr>Recursos docentes</vt:lpstr>
      <vt:lpstr>Posibles variaciones</vt:lpstr>
      <vt:lpstr>Recomendaciones bibliográficas</vt:lpstr>
      <vt:lpstr>Parte III Proyecto de investigación</vt:lpstr>
      <vt:lpstr>Applying kNowledge Graphs to research data interoperabiLIty and ReUsability (ANGLIRU)</vt:lpstr>
      <vt:lpstr>Datos del proyecto</vt:lpstr>
      <vt:lpstr>Objetivos principales</vt:lpstr>
      <vt:lpstr>Antecedentes</vt:lpstr>
      <vt:lpstr>Trabajos previos del equipo</vt:lpstr>
      <vt:lpstr>Objetivos específicos - WESO</vt:lpstr>
      <vt:lpstr>Objetivos específicos - UdL</vt:lpstr>
      <vt:lpstr>Plan de trabajo</vt:lpstr>
      <vt:lpstr>Equipo de investigación/trabajo</vt:lpstr>
      <vt:lpstr>Cronograma: tareas</vt:lpstr>
      <vt:lpstr>Cronograma - entregables</vt:lpstr>
      <vt:lpstr>Impacto y resultados esperados</vt:lpstr>
      <vt:lpstr>Notificación</vt:lpstr>
      <vt:lpstr>Fin presentación 1ª prueba</vt:lpstr>
      <vt:lpstr>Primeros avances</vt:lpstr>
      <vt:lpstr>Relación con otras asignaturas</vt:lpstr>
      <vt:lpstr>SE2014 - ACM-IEEE Computing Curricula</vt:lpstr>
      <vt:lpstr>SWBoK v3 (2014)</vt:lpstr>
      <vt:lpstr>Otras referencias curriculares</vt:lpstr>
      <vt:lpstr>ASW en otras universidades internacionales</vt:lpstr>
      <vt:lpstr>ASW en otras universidades nacionales</vt:lpstr>
      <vt:lpstr>Contenidos - Resultados de aprendizaje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Labra</dc:creator>
  <cp:lastModifiedBy>Jose Labra</cp:lastModifiedBy>
  <cp:revision>95</cp:revision>
  <cp:lastPrinted>2021-10-23T19:42:57Z</cp:lastPrinted>
  <dcterms:created xsi:type="dcterms:W3CDTF">2021-10-20T17:29:34Z</dcterms:created>
  <dcterms:modified xsi:type="dcterms:W3CDTF">2021-10-27T20:52:49Z</dcterms:modified>
</cp:coreProperties>
</file>